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96" r:id="rId3"/>
    <p:sldId id="257" r:id="rId4"/>
    <p:sldId id="262" r:id="rId5"/>
    <p:sldId id="287" r:id="rId6"/>
    <p:sldId id="281" r:id="rId7"/>
    <p:sldId id="280" r:id="rId8"/>
    <p:sldId id="283" r:id="rId9"/>
    <p:sldId id="266" r:id="rId10"/>
    <p:sldId id="264" r:id="rId11"/>
    <p:sldId id="285" r:id="rId12"/>
    <p:sldId id="286" r:id="rId13"/>
    <p:sldId id="278" r:id="rId14"/>
    <p:sldId id="279" r:id="rId15"/>
    <p:sldId id="288" r:id="rId16"/>
    <p:sldId id="282" r:id="rId17"/>
    <p:sldId id="265" r:id="rId18"/>
    <p:sldId id="293" r:id="rId19"/>
    <p:sldId id="268" r:id="rId20"/>
    <p:sldId id="297" r:id="rId21"/>
    <p:sldId id="267" r:id="rId22"/>
    <p:sldId id="289" r:id="rId23"/>
    <p:sldId id="269" r:id="rId24"/>
    <p:sldId id="294" r:id="rId25"/>
    <p:sldId id="272" r:id="rId26"/>
    <p:sldId id="295" r:id="rId27"/>
    <p:sldId id="299" r:id="rId28"/>
    <p:sldId id="273" r:id="rId29"/>
    <p:sldId id="300" r:id="rId30"/>
    <p:sldId id="275" r:id="rId31"/>
    <p:sldId id="274" r:id="rId32"/>
    <p:sldId id="301" r:id="rId33"/>
    <p:sldId id="303" r:id="rId34"/>
    <p:sldId id="276" r:id="rId35"/>
    <p:sldId id="290" r:id="rId36"/>
    <p:sldId id="298" r:id="rId37"/>
    <p:sldId id="304" r:id="rId38"/>
    <p:sldId id="302" r:id="rId39"/>
    <p:sldId id="260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énom Nom" initials="P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5CE"/>
    <a:srgbClr val="0066FF"/>
    <a:srgbClr val="66CCFF"/>
    <a:srgbClr val="FFFFFF"/>
    <a:srgbClr val="FFDD00"/>
    <a:srgbClr val="1B3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04" autoAdjust="0"/>
    <p:restoredTop sz="86496" autoAdjust="0"/>
  </p:normalViewPr>
  <p:slideViewPr>
    <p:cSldViewPr snapToGrid="0">
      <p:cViewPr varScale="1">
        <p:scale>
          <a:sx n="63" d="100"/>
          <a:sy n="63" d="100"/>
        </p:scale>
        <p:origin x="498" y="66"/>
      </p:cViewPr>
      <p:guideLst/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Electrical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Internal</c:v>
                </c:pt>
                <c:pt idx="1">
                  <c:v>External</c:v>
                </c:pt>
              </c:strCache>
            </c:strRef>
          </c:cat>
          <c:val>
            <c:numRef>
              <c:f>Tabelle1!$B$2:$B$3</c:f>
              <c:numCache>
                <c:formatCode>[$¥-411]#,##0</c:formatCode>
                <c:ptCount val="2"/>
                <c:pt idx="0">
                  <c:v>59333</c:v>
                </c:pt>
                <c:pt idx="1">
                  <c:v>32778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AF-475F-85B6-D0C46904F29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Mechanical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Internal</c:v>
                </c:pt>
                <c:pt idx="1">
                  <c:v>External</c:v>
                </c:pt>
              </c:strCache>
            </c:strRef>
          </c:cat>
          <c:val>
            <c:numRef>
              <c:f>Tabelle1!$C$2:$C$3</c:f>
              <c:numCache>
                <c:formatCode>[$¥-411]#,##0</c:formatCode>
                <c:ptCount val="2"/>
                <c:pt idx="0">
                  <c:v>110889</c:v>
                </c:pt>
                <c:pt idx="1">
                  <c:v>26444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AF-475F-85B6-D0C46904F297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Leftovers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Internal</c:v>
                </c:pt>
                <c:pt idx="1">
                  <c:v>External</c:v>
                </c:pt>
              </c:strCache>
            </c:strRef>
          </c:cat>
          <c:val>
            <c:numRef>
              <c:f>Tabelle1!$D$2:$D$3</c:f>
              <c:numCache>
                <c:formatCode>[$¥-411]#,##0</c:formatCode>
                <c:ptCount val="2"/>
                <c:pt idx="0">
                  <c:v>52000</c:v>
                </c:pt>
                <c:pt idx="1">
                  <c:v>51889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4E-4C01-B356-473C18B56C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0900128"/>
        <c:axId val="2130858016"/>
      </c:barChart>
      <c:catAx>
        <c:axId val="21309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30858016"/>
        <c:crosses val="autoZero"/>
        <c:auto val="1"/>
        <c:lblAlgn val="ctr"/>
        <c:lblOffset val="100"/>
        <c:noMultiLvlLbl val="0"/>
      </c:catAx>
      <c:valAx>
        <c:axId val="213085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¥-411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3090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916B2-92D6-4147-A39D-AE42B8E75839}" type="datetimeFigureOut">
              <a:rPr lang="fr-CH" smtClean="0"/>
              <a:t>02.07.2018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DFEB-5660-4F47-A6D2-7F7A2FBD36B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6905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28492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03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3371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63710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6908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1937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58751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36397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48167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54326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85762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53739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5207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96431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0399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28958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9172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5992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76213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28157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41763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57257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14596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64498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18534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79138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810066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59912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1105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68237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10181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49978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Questions?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00795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0809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1192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4508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8886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90618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5218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2692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5068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921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8144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352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6432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69721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4445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59274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7658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6917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BD249-790C-4853-818D-7DBA15BA516E}" type="datetimeFigureOut">
              <a:rPr lang="fr-CH" smtClean="0"/>
              <a:t>02.07.2018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5798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2464396" y="1767841"/>
            <a:ext cx="4107115" cy="404014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ZoneTexte 6"/>
          <p:cNvSpPr txBox="1"/>
          <p:nvPr/>
        </p:nvSpPr>
        <p:spPr>
          <a:xfrm>
            <a:off x="290024" y="273712"/>
            <a:ext cx="9487525" cy="92333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Copperplate Gothic Bold" panose="020E0705020206020404" pitchFamily="34" charset="0"/>
              </a:rPr>
              <a:t>STI – robot competition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2564" y="5240254"/>
            <a:ext cx="37483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/>
              <a:t>Claudio </a:t>
            </a:r>
            <a:r>
              <a:rPr lang="fr-CH" sz="2800" dirty="0" err="1"/>
              <a:t>Fritsche</a:t>
            </a:r>
            <a:r>
              <a:rPr lang="fr-CH" sz="2800" dirty="0"/>
              <a:t> (GM)</a:t>
            </a:r>
          </a:p>
          <a:p>
            <a:r>
              <a:rPr lang="fr-CH" sz="2800" dirty="0"/>
              <a:t>Roman Oechslin (MT)</a:t>
            </a:r>
          </a:p>
          <a:p>
            <a:r>
              <a:rPr lang="fr-CH" sz="2800" dirty="0"/>
              <a:t>Héloïse Boross (MT)</a:t>
            </a:r>
            <a:endParaRPr lang="x-none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27" y="293810"/>
            <a:ext cx="1432892" cy="68778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777549" y="5932752"/>
            <a:ext cx="227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>
                <a:solidFill>
                  <a:schemeClr val="bg2">
                    <a:lumMod val="50000"/>
                  </a:schemeClr>
                </a:solidFill>
              </a:rPr>
              <a:t>Date of </a:t>
            </a:r>
            <a:r>
              <a:rPr lang="fr-CH" dirty="0" err="1" smtClean="0">
                <a:solidFill>
                  <a:schemeClr val="bg2">
                    <a:lumMod val="50000"/>
                  </a:schemeClr>
                </a:solidFill>
              </a:rPr>
              <a:t>project</a:t>
            </a:r>
            <a:r>
              <a:rPr lang="fr-CH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r>
              <a:rPr lang="fr-CH" dirty="0" smtClean="0">
                <a:solidFill>
                  <a:schemeClr val="bg2">
                    <a:lumMod val="50000"/>
                  </a:schemeClr>
                </a:solidFill>
              </a:rPr>
              <a:t>20th 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March 2017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28" y="2137173"/>
            <a:ext cx="4632492" cy="379557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372524" y="2349179"/>
            <a:ext cx="571624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40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TEAM 3</a:t>
            </a:r>
          </a:p>
          <a:p>
            <a:r>
              <a:rPr lang="fr-CH" sz="4000" dirty="0" smtClean="0">
                <a:solidFill>
                  <a:srgbClr val="FF0000"/>
                </a:solidFill>
                <a:latin typeface="Copperplate Gothic Bold" panose="020E0705020206020404" pitchFamily="34" charset="0"/>
              </a:rPr>
              <a:t>Final </a:t>
            </a:r>
            <a:r>
              <a:rPr lang="fr-CH" sz="4000" dirty="0" err="1" smtClean="0">
                <a:solidFill>
                  <a:srgbClr val="FF0000"/>
                </a:solidFill>
                <a:latin typeface="Copperplate Gothic Bold" panose="020E0705020206020404" pitchFamily="34" charset="0"/>
              </a:rPr>
              <a:t>presentation</a:t>
            </a:r>
            <a:endParaRPr lang="fr-CH" sz="4000" dirty="0">
              <a:solidFill>
                <a:srgbClr val="FF0000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Sticky belt fabrication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10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9" y="2707655"/>
            <a:ext cx="3230980" cy="201770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23" y="2342051"/>
            <a:ext cx="4183303" cy="274890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68" y="2784249"/>
            <a:ext cx="1726721" cy="1745907"/>
          </a:xfrm>
          <a:prstGeom prst="rect">
            <a:avLst/>
          </a:prstGeom>
        </p:spPr>
      </p:pic>
      <p:sp>
        <p:nvSpPr>
          <p:cNvPr id="7" name="Croix 6"/>
          <p:cNvSpPr/>
          <p:nvPr/>
        </p:nvSpPr>
        <p:spPr>
          <a:xfrm>
            <a:off x="3718752" y="3446207"/>
            <a:ext cx="430590" cy="423933"/>
          </a:xfrm>
          <a:prstGeom prst="plus">
            <a:avLst>
              <a:gd name="adj" fmla="val 37540"/>
            </a:avLst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Croix 20"/>
          <p:cNvSpPr/>
          <p:nvPr/>
        </p:nvSpPr>
        <p:spPr>
          <a:xfrm>
            <a:off x="9064249" y="3462580"/>
            <a:ext cx="430590" cy="423933"/>
          </a:xfrm>
          <a:prstGeom prst="plus">
            <a:avLst>
              <a:gd name="adj" fmla="val 37540"/>
            </a:avLst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3472365" y="2385475"/>
            <a:ext cx="1373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dirty="0" err="1"/>
              <a:t>Sewing</a:t>
            </a:r>
            <a:endParaRPr lang="fr-CH" sz="3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829484" y="2385475"/>
            <a:ext cx="1271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dirty="0" err="1"/>
              <a:t>Taping</a:t>
            </a:r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38575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Roller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11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2622067"/>
            <a:ext cx="7942409" cy="2210459"/>
          </a:xfrm>
          <a:prstGeom prst="rect">
            <a:avLst/>
          </a:prstGeom>
        </p:spPr>
      </p:pic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952352" y="3508961"/>
            <a:ext cx="170121" cy="145077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cxnSpLocks/>
          </p:cNvCxnSpPr>
          <p:nvPr/>
        </p:nvCxnSpPr>
        <p:spPr>
          <a:xfrm flipH="1">
            <a:off x="7638035" y="3698312"/>
            <a:ext cx="77972" cy="153584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44" y="5377481"/>
            <a:ext cx="2152808" cy="383517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3036993" y="4839152"/>
            <a:ext cx="2777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err="1"/>
              <a:t>Sides</a:t>
            </a:r>
            <a:r>
              <a:rPr lang="fr-CH" sz="2800" dirty="0"/>
              <a:t> of the robot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8657347" y="3375959"/>
            <a:ext cx="254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Round-</a:t>
            </a:r>
            <a:r>
              <a:rPr lang="fr-CH" sz="2800" dirty="0" err="1"/>
              <a:t>head</a:t>
            </a:r>
            <a:r>
              <a:rPr lang="fr-CH" sz="2800" dirty="0"/>
              <a:t> </a:t>
            </a:r>
            <a:r>
              <a:rPr lang="fr-CH" sz="2800" dirty="0" err="1"/>
              <a:t>nut</a:t>
            </a:r>
            <a:endParaRPr lang="fr-CH" sz="28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658372" y="1587923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err="1"/>
              <a:t>Axle</a:t>
            </a:r>
            <a:endParaRPr lang="fr-CH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4998527" y="2361859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Ball </a:t>
            </a:r>
            <a:r>
              <a:rPr lang="fr-CH" sz="2800" dirty="0" err="1"/>
              <a:t>bearing</a:t>
            </a:r>
            <a:endParaRPr lang="fr-CH" sz="2800" dirty="0"/>
          </a:p>
        </p:txBody>
      </p:sp>
      <p:cxnSp>
        <p:nvCxnSpPr>
          <p:cNvPr id="30" name="Connecteur droit avec flèche 29"/>
          <p:cNvCxnSpPr>
            <a:cxnSpLocks/>
          </p:cNvCxnSpPr>
          <p:nvPr/>
        </p:nvCxnSpPr>
        <p:spPr>
          <a:xfrm>
            <a:off x="7067456" y="2198728"/>
            <a:ext cx="0" cy="15285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cxnSpLocks/>
          </p:cNvCxnSpPr>
          <p:nvPr/>
        </p:nvCxnSpPr>
        <p:spPr>
          <a:xfrm flipH="1" flipV="1">
            <a:off x="1049651" y="4924346"/>
            <a:ext cx="1990322" cy="1733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cxnSpLocks/>
            <a:stCxn id="26" idx="3"/>
          </p:cNvCxnSpPr>
          <p:nvPr/>
        </p:nvCxnSpPr>
        <p:spPr>
          <a:xfrm flipV="1">
            <a:off x="5814356" y="4925846"/>
            <a:ext cx="1603251" cy="174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cxnSpLocks/>
          </p:cNvCxnSpPr>
          <p:nvPr/>
        </p:nvCxnSpPr>
        <p:spPr>
          <a:xfrm flipH="1">
            <a:off x="8115087" y="3698312"/>
            <a:ext cx="634158" cy="139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cxnSpLocks/>
          </p:cNvCxnSpPr>
          <p:nvPr/>
        </p:nvCxnSpPr>
        <p:spPr>
          <a:xfrm>
            <a:off x="6331034" y="2963012"/>
            <a:ext cx="266870" cy="750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41" y="1642964"/>
            <a:ext cx="3353364" cy="520710"/>
          </a:xfrm>
          <a:prstGeom prst="rect">
            <a:avLst/>
          </a:prstGeom>
        </p:spPr>
      </p:pic>
      <p:cxnSp>
        <p:nvCxnSpPr>
          <p:cNvPr id="48" name="Connecteur droit avec flèche 47"/>
          <p:cNvCxnSpPr>
            <a:cxnSpLocks/>
            <a:endCxn id="44" idx="1"/>
          </p:cNvCxnSpPr>
          <p:nvPr/>
        </p:nvCxnSpPr>
        <p:spPr>
          <a:xfrm flipV="1">
            <a:off x="7410989" y="1903319"/>
            <a:ext cx="655052" cy="42492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2542787" y="2881532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>
                <a:solidFill>
                  <a:schemeClr val="bg1">
                    <a:lumMod val="50000"/>
                  </a:schemeClr>
                </a:solidFill>
              </a:rPr>
              <a:t>FREE AXLE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9176057" y="4932608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>
                <a:solidFill>
                  <a:schemeClr val="bg1">
                    <a:lumMod val="50000"/>
                  </a:schemeClr>
                </a:solidFill>
              </a:rPr>
              <a:t>ACTUATED AXLE</a:t>
            </a:r>
          </a:p>
        </p:txBody>
      </p:sp>
    </p:spTree>
    <p:extLst>
      <p:ext uri="{BB962C8B-B14F-4D97-AF65-F5344CB8AC3E}">
        <p14:creationId xmlns:p14="http://schemas.microsoft.com/office/powerpoint/2010/main" val="16254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 err="1">
                <a:latin typeface="Copperplate Gothic Bold" panose="020E0705020206020404" pitchFamily="34" charset="0"/>
              </a:rPr>
              <a:t>Conveyoring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12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2" y="859547"/>
            <a:ext cx="5883919" cy="48636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9449" y="1108179"/>
            <a:ext cx="6124303" cy="5014299"/>
          </a:xfrm>
          <a:prstGeom prst="rect">
            <a:avLst/>
          </a:prstGeom>
          <a:solidFill>
            <a:srgbClr val="FFFF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31" name="Groupe 30"/>
          <p:cNvGrpSpPr/>
          <p:nvPr/>
        </p:nvGrpSpPr>
        <p:grpSpPr>
          <a:xfrm rot="20426858" flipH="1">
            <a:off x="5211430" y="4553957"/>
            <a:ext cx="701749" cy="754911"/>
            <a:chOff x="5961394" y="2076434"/>
            <a:chExt cx="701749" cy="754911"/>
          </a:xfrm>
        </p:grpSpPr>
        <p:cxnSp>
          <p:nvCxnSpPr>
            <p:cNvPr id="25" name="Connecteur droit 24"/>
            <p:cNvCxnSpPr>
              <a:cxnSpLocks/>
              <a:stCxn id="23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>
              <a:cxnSpLocks/>
              <a:stCxn id="23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c 22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2" name="Groupe 31"/>
          <p:cNvGrpSpPr/>
          <p:nvPr/>
        </p:nvGrpSpPr>
        <p:grpSpPr>
          <a:xfrm rot="20426858" flipH="1">
            <a:off x="2652334" y="3002724"/>
            <a:ext cx="701749" cy="754911"/>
            <a:chOff x="5961394" y="2076434"/>
            <a:chExt cx="701749" cy="754911"/>
          </a:xfrm>
        </p:grpSpPr>
        <p:cxnSp>
          <p:nvCxnSpPr>
            <p:cNvPr id="33" name="Connecteur droit 32"/>
            <p:cNvCxnSpPr>
              <a:cxnSpLocks/>
              <a:stCxn id="35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>
              <a:cxnSpLocks/>
              <a:stCxn id="35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c 34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" name="Groupe 35"/>
          <p:cNvGrpSpPr/>
          <p:nvPr/>
        </p:nvGrpSpPr>
        <p:grpSpPr>
          <a:xfrm rot="20426858" flipH="1">
            <a:off x="4331027" y="3002725"/>
            <a:ext cx="701749" cy="754911"/>
            <a:chOff x="5961394" y="2076434"/>
            <a:chExt cx="701749" cy="754911"/>
          </a:xfrm>
        </p:grpSpPr>
        <p:cxnSp>
          <p:nvCxnSpPr>
            <p:cNvPr id="37" name="Connecteur droit 36"/>
            <p:cNvCxnSpPr>
              <a:cxnSpLocks/>
              <a:stCxn id="39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cxnSpLocks/>
              <a:stCxn id="39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e 39"/>
          <p:cNvGrpSpPr/>
          <p:nvPr/>
        </p:nvGrpSpPr>
        <p:grpSpPr>
          <a:xfrm rot="20426858" flipH="1">
            <a:off x="1455034" y="4121638"/>
            <a:ext cx="701749" cy="754911"/>
            <a:chOff x="5961394" y="2076434"/>
            <a:chExt cx="701749" cy="754911"/>
          </a:xfrm>
        </p:grpSpPr>
        <p:cxnSp>
          <p:nvCxnSpPr>
            <p:cNvPr id="41" name="Connecteur droit 40"/>
            <p:cNvCxnSpPr>
              <a:cxnSpLocks/>
              <a:stCxn id="43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>
              <a:cxnSpLocks/>
              <a:stCxn id="43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42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4" name="Groupe 43"/>
          <p:cNvGrpSpPr/>
          <p:nvPr/>
        </p:nvGrpSpPr>
        <p:grpSpPr>
          <a:xfrm rot="20426858" flipH="1">
            <a:off x="1944163" y="4664246"/>
            <a:ext cx="701749" cy="754911"/>
            <a:chOff x="5961394" y="2076434"/>
            <a:chExt cx="701749" cy="754911"/>
          </a:xfrm>
        </p:grpSpPr>
        <p:cxnSp>
          <p:nvCxnSpPr>
            <p:cNvPr id="45" name="Connecteur droit 44"/>
            <p:cNvCxnSpPr>
              <a:cxnSpLocks/>
              <a:stCxn id="47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>
              <a:cxnSpLocks/>
              <a:stCxn id="47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c 46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" name="Groupe 47"/>
          <p:cNvGrpSpPr/>
          <p:nvPr/>
        </p:nvGrpSpPr>
        <p:grpSpPr>
          <a:xfrm rot="20426858" flipH="1">
            <a:off x="5511482" y="4066338"/>
            <a:ext cx="701749" cy="754911"/>
            <a:chOff x="5961394" y="2076434"/>
            <a:chExt cx="701749" cy="754911"/>
          </a:xfrm>
        </p:grpSpPr>
        <p:cxnSp>
          <p:nvCxnSpPr>
            <p:cNvPr id="49" name="Connecteur droit 48"/>
            <p:cNvCxnSpPr>
              <a:cxnSpLocks/>
              <a:stCxn id="51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>
              <a:cxnSpLocks/>
              <a:stCxn id="51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Arc 50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5520546" y="5648836"/>
            <a:ext cx="137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1 </a:t>
            </a:r>
            <a:r>
              <a:rPr lang="fr-CH" sz="2800" dirty="0" err="1"/>
              <a:t>Motor</a:t>
            </a:r>
            <a:endParaRPr lang="fr-CH" sz="2800" dirty="0"/>
          </a:p>
        </p:txBody>
      </p:sp>
      <p:cxnSp>
        <p:nvCxnSpPr>
          <p:cNvPr id="58" name="Connecteur droit avec flèche 57"/>
          <p:cNvCxnSpPr>
            <a:cxnSpLocks/>
          </p:cNvCxnSpPr>
          <p:nvPr/>
        </p:nvCxnSpPr>
        <p:spPr>
          <a:xfrm flipV="1">
            <a:off x="4949170" y="4156124"/>
            <a:ext cx="510232" cy="1306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cxnSpLocks/>
          </p:cNvCxnSpPr>
          <p:nvPr/>
        </p:nvCxnSpPr>
        <p:spPr>
          <a:xfrm flipH="1">
            <a:off x="4996327" y="4401886"/>
            <a:ext cx="370980" cy="124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cxnSpLocks/>
          </p:cNvCxnSpPr>
          <p:nvPr/>
        </p:nvCxnSpPr>
        <p:spPr>
          <a:xfrm flipH="1">
            <a:off x="5364016" y="2612603"/>
            <a:ext cx="1348031" cy="14781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cxnSpLocks/>
          </p:cNvCxnSpPr>
          <p:nvPr/>
        </p:nvCxnSpPr>
        <p:spPr>
          <a:xfrm flipH="1" flipV="1">
            <a:off x="4952839" y="4754351"/>
            <a:ext cx="530576" cy="104389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685194" y="2243271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err="1"/>
              <a:t>Smooth</a:t>
            </a:r>
            <a:r>
              <a:rPr lang="fr-CH" sz="2800" dirty="0"/>
              <a:t> </a:t>
            </a:r>
            <a:r>
              <a:rPr lang="fr-CH" sz="2800" dirty="0" err="1"/>
              <a:t>belt</a:t>
            </a:r>
            <a:endParaRPr lang="fr-CH" sz="2800" dirty="0"/>
          </a:p>
        </p:txBody>
      </p:sp>
      <p:pic>
        <p:nvPicPr>
          <p:cNvPr id="68" name="Imag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64" y="1108179"/>
            <a:ext cx="3711696" cy="2943294"/>
          </a:xfrm>
          <a:prstGeom prst="rect">
            <a:avLst/>
          </a:prstGeom>
        </p:spPr>
      </p:pic>
      <p:sp>
        <p:nvSpPr>
          <p:cNvPr id="69" name="ZoneTexte 68"/>
          <p:cNvSpPr txBox="1"/>
          <p:nvPr/>
        </p:nvSpPr>
        <p:spPr>
          <a:xfrm>
            <a:off x="9412702" y="4822426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Chain</a:t>
            </a:r>
          </a:p>
        </p:txBody>
      </p:sp>
      <p:cxnSp>
        <p:nvCxnSpPr>
          <p:cNvPr id="71" name="Connecteur droit avec flèche 70"/>
          <p:cNvCxnSpPr>
            <a:cxnSpLocks/>
          </p:cNvCxnSpPr>
          <p:nvPr/>
        </p:nvCxnSpPr>
        <p:spPr>
          <a:xfrm flipV="1">
            <a:off x="9770332" y="2910528"/>
            <a:ext cx="255116" cy="18940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9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 smtClean="0">
                <a:latin typeface="Copperplate Gothic Bold" panose="020E0705020206020404" pitchFamily="34" charset="0"/>
              </a:rPr>
              <a:t>Assembly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13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7606731" y="1082260"/>
            <a:ext cx="41619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err="1"/>
              <a:t>Changing</a:t>
            </a:r>
            <a:r>
              <a:rPr lang="fr-CH" sz="2800" dirty="0"/>
              <a:t> the </a:t>
            </a:r>
            <a:r>
              <a:rPr lang="fr-CH" sz="2800" dirty="0" err="1" smtClean="0"/>
              <a:t>conveyor</a:t>
            </a:r>
            <a:r>
              <a:rPr lang="fr-CH" sz="2800" dirty="0" smtClean="0"/>
              <a:t> </a:t>
            </a:r>
            <a:r>
              <a:rPr lang="fr-CH" sz="2800" dirty="0" err="1"/>
              <a:t>belt</a:t>
            </a:r>
            <a:endParaRPr lang="fr-CH" sz="2800" dirty="0"/>
          </a:p>
          <a:p>
            <a:endParaRPr lang="fr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/>
              <a:t>2 </a:t>
            </a:r>
            <a:r>
              <a:rPr lang="fr-CH" sz="2800" dirty="0" err="1"/>
              <a:t>screws</a:t>
            </a:r>
            <a:r>
              <a:rPr lang="fr-CH" sz="2800" dirty="0"/>
              <a:t> for </a:t>
            </a:r>
            <a:r>
              <a:rPr lang="fr-CH" sz="2800" dirty="0" err="1"/>
              <a:t>wheels</a:t>
            </a:r>
            <a:endParaRPr lang="fr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/>
              <a:t>11 </a:t>
            </a:r>
            <a:r>
              <a:rPr lang="fr-CH" sz="2800" dirty="0" err="1"/>
              <a:t>screws</a:t>
            </a:r>
            <a:r>
              <a:rPr lang="fr-CH" sz="2800" dirty="0"/>
              <a:t> for the plate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7" y="622286"/>
            <a:ext cx="7065848" cy="5381325"/>
          </a:xfrm>
          <a:prstGeom prst="rect">
            <a:avLst/>
          </a:prstGeom>
        </p:spPr>
      </p:pic>
      <p:sp>
        <p:nvSpPr>
          <p:cNvPr id="11" name="Flèche : bas 10"/>
          <p:cNvSpPr/>
          <p:nvPr/>
        </p:nvSpPr>
        <p:spPr>
          <a:xfrm>
            <a:off x="9314639" y="3176614"/>
            <a:ext cx="489098" cy="60605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/>
          <p:cNvSpPr txBox="1"/>
          <p:nvPr/>
        </p:nvSpPr>
        <p:spPr>
          <a:xfrm>
            <a:off x="7753855" y="4012953"/>
            <a:ext cx="39536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/>
              <a:t>The </a:t>
            </a:r>
            <a:r>
              <a:rPr lang="fr-CH" sz="2800" dirty="0" err="1"/>
              <a:t>sticky</a:t>
            </a:r>
            <a:r>
              <a:rPr lang="fr-CH" sz="2800" dirty="0"/>
              <a:t> </a:t>
            </a:r>
            <a:r>
              <a:rPr lang="fr-CH" sz="2800" dirty="0" err="1"/>
              <a:t>belt</a:t>
            </a:r>
            <a:r>
              <a:rPr lang="fr-CH" sz="2800" dirty="0"/>
              <a:t> (</a:t>
            </a:r>
            <a:r>
              <a:rPr lang="fr-CH" sz="2800" dirty="0" err="1"/>
              <a:t>already</a:t>
            </a:r>
            <a:r>
              <a:rPr lang="fr-CH" sz="2800" dirty="0"/>
              <a:t> </a:t>
            </a:r>
            <a:r>
              <a:rPr lang="fr-CH" sz="2800" dirty="0" err="1"/>
              <a:t>attached</a:t>
            </a:r>
            <a:r>
              <a:rPr lang="fr-CH" sz="2800" dirty="0"/>
              <a:t> on the </a:t>
            </a:r>
            <a:r>
              <a:rPr lang="fr-CH" sz="2800" dirty="0" err="1"/>
              <a:t>chain</a:t>
            </a:r>
            <a:r>
              <a:rPr lang="fr-CH" sz="2800" dirty="0"/>
              <a:t>) </a:t>
            </a:r>
            <a:r>
              <a:rPr lang="fr-CH" sz="2800" dirty="0" err="1"/>
              <a:t>is</a:t>
            </a:r>
            <a:r>
              <a:rPr lang="fr-CH" sz="2800" dirty="0"/>
              <a:t> </a:t>
            </a:r>
            <a:r>
              <a:rPr lang="fr-CH" sz="2800" dirty="0" err="1"/>
              <a:t>slided</a:t>
            </a:r>
            <a:r>
              <a:rPr lang="fr-CH" sz="2800" dirty="0"/>
              <a:t> on the rollers</a:t>
            </a:r>
          </a:p>
        </p:txBody>
      </p:sp>
      <p:cxnSp>
        <p:nvCxnSpPr>
          <p:cNvPr id="21" name="Connecteur droit avec flèche 20"/>
          <p:cNvCxnSpPr>
            <a:cxnSpLocks/>
          </p:cNvCxnSpPr>
          <p:nvPr/>
        </p:nvCxnSpPr>
        <p:spPr>
          <a:xfrm>
            <a:off x="1371601" y="4344824"/>
            <a:ext cx="1509822" cy="68437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90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Adjustments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14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7142707" y="1970351"/>
            <a:ext cx="3766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Tension in the </a:t>
            </a:r>
            <a:r>
              <a:rPr lang="fr-CH" sz="2800" dirty="0" err="1"/>
              <a:t>sticky</a:t>
            </a:r>
            <a:r>
              <a:rPr lang="fr-CH" sz="2800" dirty="0"/>
              <a:t> </a:t>
            </a:r>
            <a:r>
              <a:rPr lang="fr-CH" sz="2800" dirty="0" err="1"/>
              <a:t>belt</a:t>
            </a:r>
            <a:endParaRPr lang="fr-CH" sz="28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46" y="1679379"/>
            <a:ext cx="4972397" cy="4089248"/>
          </a:xfrm>
          <a:prstGeom prst="rect">
            <a:avLst/>
          </a:prstGeom>
        </p:spPr>
      </p:pic>
      <p:cxnSp>
        <p:nvCxnSpPr>
          <p:cNvPr id="19" name="Connecteur droit avec flèche 18"/>
          <p:cNvCxnSpPr>
            <a:cxnSpLocks/>
          </p:cNvCxnSpPr>
          <p:nvPr/>
        </p:nvCxnSpPr>
        <p:spPr>
          <a:xfrm flipV="1">
            <a:off x="4299066" y="2823687"/>
            <a:ext cx="331318" cy="7761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cxnSpLocks/>
          </p:cNvCxnSpPr>
          <p:nvPr/>
        </p:nvCxnSpPr>
        <p:spPr>
          <a:xfrm flipV="1">
            <a:off x="4408452" y="2194503"/>
            <a:ext cx="382772" cy="776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cxnSpLocks/>
          </p:cNvCxnSpPr>
          <p:nvPr/>
        </p:nvCxnSpPr>
        <p:spPr>
          <a:xfrm flipH="1" flipV="1">
            <a:off x="2715206" y="2746382"/>
            <a:ext cx="391651" cy="892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 flipV="1">
            <a:off x="2541189" y="2231961"/>
            <a:ext cx="369842" cy="749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èche : bas 27"/>
          <p:cNvSpPr/>
          <p:nvPr/>
        </p:nvSpPr>
        <p:spPr>
          <a:xfrm>
            <a:off x="8781494" y="2889565"/>
            <a:ext cx="489098" cy="60605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ZoneTexte 28"/>
          <p:cNvSpPr txBox="1"/>
          <p:nvPr/>
        </p:nvSpPr>
        <p:spPr>
          <a:xfrm>
            <a:off x="6727594" y="3970489"/>
            <a:ext cx="45968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800" dirty="0" err="1"/>
              <a:t>Moving</a:t>
            </a:r>
            <a:r>
              <a:rPr lang="fr-CH" sz="2800" dirty="0"/>
              <a:t> the </a:t>
            </a:r>
            <a:r>
              <a:rPr lang="fr-CH" sz="2800" dirty="0" err="1"/>
              <a:t>axles</a:t>
            </a:r>
            <a:r>
              <a:rPr lang="fr-CH" sz="2800" dirty="0"/>
              <a:t> of the rollers</a:t>
            </a:r>
          </a:p>
          <a:p>
            <a:pPr algn="ctr"/>
            <a:endParaRPr lang="fr-CH" sz="2800" dirty="0"/>
          </a:p>
          <a:p>
            <a:pPr algn="ctr"/>
            <a:r>
              <a:rPr lang="fr-CH" sz="2800" dirty="0" err="1"/>
              <a:t>Held</a:t>
            </a:r>
            <a:r>
              <a:rPr lang="fr-CH" sz="2800" dirty="0"/>
              <a:t> </a:t>
            </a:r>
            <a:r>
              <a:rPr lang="fr-CH" sz="2800" dirty="0" err="1"/>
              <a:t>with</a:t>
            </a:r>
            <a:r>
              <a:rPr lang="fr-CH" sz="2800" dirty="0"/>
              <a:t> </a:t>
            </a:r>
            <a:r>
              <a:rPr lang="fr-CH" sz="2800" dirty="0" err="1"/>
              <a:t>screws</a:t>
            </a:r>
            <a:endParaRPr lang="fr-CH" sz="2800" dirty="0"/>
          </a:p>
        </p:txBody>
      </p:sp>
    </p:spTree>
    <p:extLst>
      <p:ext uri="{BB962C8B-B14F-4D97-AF65-F5344CB8AC3E}">
        <p14:creationId xmlns:p14="http://schemas.microsoft.com/office/powerpoint/2010/main" val="21429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Adjustments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15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6560288" y="1307893"/>
            <a:ext cx="51472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/>
              <a:t>There </a:t>
            </a:r>
            <a:r>
              <a:rPr lang="fr-CH" sz="3200" dirty="0" err="1" smtClean="0"/>
              <a:t>were</a:t>
            </a:r>
            <a:r>
              <a:rPr lang="fr-CH" sz="3200" dirty="0" smtClean="0"/>
              <a:t> </a:t>
            </a:r>
            <a:r>
              <a:rPr lang="fr-CH" sz="3200" dirty="0" err="1"/>
              <a:t>some</a:t>
            </a:r>
            <a:r>
              <a:rPr lang="fr-CH" sz="3200" dirty="0"/>
              <a:t> </a:t>
            </a:r>
            <a:r>
              <a:rPr lang="fr-CH" sz="3200" dirty="0" err="1"/>
              <a:t>unknown</a:t>
            </a:r>
            <a:r>
              <a:rPr lang="fr-CH" sz="3200" dirty="0"/>
              <a:t> dimensions </a:t>
            </a:r>
            <a:r>
              <a:rPr lang="fr-CH" sz="3200" dirty="0" smtClean="0"/>
              <a:t>of components</a:t>
            </a:r>
            <a:endParaRPr lang="fr-CH" sz="3200" dirty="0"/>
          </a:p>
          <a:p>
            <a:endParaRPr lang="fr-CH" sz="3200" dirty="0"/>
          </a:p>
          <a:p>
            <a:r>
              <a:rPr lang="fr-CH" sz="3200" dirty="0" err="1" smtClean="0"/>
              <a:t>Adjustable</a:t>
            </a:r>
            <a:r>
              <a:rPr lang="fr-CH" sz="3200" dirty="0" smtClean="0"/>
              <a:t> positions of </a:t>
            </a:r>
            <a:r>
              <a:rPr lang="fr-CH" sz="3200" dirty="0" err="1" smtClean="0"/>
              <a:t>motors</a:t>
            </a:r>
            <a:endParaRPr lang="fr-CH" sz="3200" dirty="0"/>
          </a:p>
        </p:txBody>
      </p:sp>
      <p:sp>
        <p:nvSpPr>
          <p:cNvPr id="28" name="Flèche : bas 27"/>
          <p:cNvSpPr/>
          <p:nvPr/>
        </p:nvSpPr>
        <p:spPr>
          <a:xfrm>
            <a:off x="8343761" y="3732995"/>
            <a:ext cx="489098" cy="60605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ZoneTexte 28"/>
          <p:cNvSpPr txBox="1"/>
          <p:nvPr/>
        </p:nvSpPr>
        <p:spPr>
          <a:xfrm>
            <a:off x="7424339" y="4352696"/>
            <a:ext cx="2379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3200" dirty="0"/>
              <a:t>STRATEGY</a:t>
            </a:r>
          </a:p>
          <a:p>
            <a:pPr algn="ctr"/>
            <a:endParaRPr lang="fr-CH" sz="3200" dirty="0"/>
          </a:p>
          <a:p>
            <a:pPr algn="ctr"/>
            <a:r>
              <a:rPr lang="fr-CH" sz="3200" dirty="0"/>
              <a:t>Oblong </a:t>
            </a:r>
            <a:r>
              <a:rPr lang="fr-CH" sz="3200" dirty="0" err="1" smtClean="0"/>
              <a:t>holes</a:t>
            </a:r>
            <a:endParaRPr lang="fr-CH" sz="32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9" y="1209807"/>
            <a:ext cx="3163561" cy="2399362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00" y="2669818"/>
            <a:ext cx="3299133" cy="2774723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3528942" y="1319362"/>
            <a:ext cx="2265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>
                <a:solidFill>
                  <a:schemeClr val="bg1">
                    <a:lumMod val="50000"/>
                  </a:schemeClr>
                </a:solidFill>
              </a:rPr>
              <a:t>MOTOR</a:t>
            </a:r>
            <a:r>
              <a:rPr lang="fr-CH" sz="2800" dirty="0"/>
              <a:t> </a:t>
            </a:r>
            <a:r>
              <a:rPr lang="fr-CH" sz="2800" dirty="0">
                <a:solidFill>
                  <a:schemeClr val="bg1">
                    <a:lumMod val="50000"/>
                  </a:schemeClr>
                </a:solidFill>
              </a:rPr>
              <a:t>PLATE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236873" y="4799626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solidFill>
                  <a:schemeClr val="bg1">
                    <a:lumMod val="50000"/>
                  </a:schemeClr>
                </a:solidFill>
              </a:rPr>
              <a:t>PCB PLATE</a:t>
            </a:r>
          </a:p>
        </p:txBody>
      </p:sp>
    </p:spTree>
    <p:extLst>
      <p:ext uri="{BB962C8B-B14F-4D97-AF65-F5344CB8AC3E}">
        <p14:creationId xmlns:p14="http://schemas.microsoft.com/office/powerpoint/2010/main" val="17189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Assembly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16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7090150" y="1234767"/>
            <a:ext cx="44495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err="1"/>
              <a:t>Removing</a:t>
            </a:r>
            <a:r>
              <a:rPr lang="fr-CH" sz="2800" dirty="0"/>
              <a:t> the </a:t>
            </a:r>
            <a:r>
              <a:rPr lang="fr-CH" sz="2800" dirty="0" err="1" smtClean="0"/>
              <a:t>electronics</a:t>
            </a:r>
            <a:endParaRPr lang="fr-CH" sz="2800" dirty="0"/>
          </a:p>
          <a:p>
            <a:endParaRPr lang="fr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/>
              <a:t>2 </a:t>
            </a:r>
            <a:r>
              <a:rPr lang="fr-CH" sz="2800" dirty="0" err="1"/>
              <a:t>screws</a:t>
            </a:r>
            <a:r>
              <a:rPr lang="fr-CH" sz="2800" dirty="0"/>
              <a:t> for </a:t>
            </a:r>
            <a:r>
              <a:rPr lang="fr-CH" sz="2800" dirty="0" err="1"/>
              <a:t>wheels</a:t>
            </a:r>
            <a:endParaRPr lang="fr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/>
              <a:t>4 </a:t>
            </a:r>
            <a:r>
              <a:rPr lang="fr-CH" sz="2800" dirty="0" err="1"/>
              <a:t>screws</a:t>
            </a:r>
            <a:r>
              <a:rPr lang="fr-CH" sz="2800" dirty="0"/>
              <a:t> for the </a:t>
            </a:r>
            <a:r>
              <a:rPr lang="fr-CH" sz="2800" dirty="0" err="1"/>
              <a:t>PCBs</a:t>
            </a:r>
            <a:endParaRPr lang="fr-CH" sz="28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9" y="683023"/>
            <a:ext cx="6410332" cy="5244124"/>
          </a:xfrm>
          <a:prstGeom prst="rect">
            <a:avLst/>
          </a:prstGeom>
        </p:spPr>
      </p:pic>
      <p:sp>
        <p:nvSpPr>
          <p:cNvPr id="19" name="Flèche : bas 18"/>
          <p:cNvSpPr/>
          <p:nvPr/>
        </p:nvSpPr>
        <p:spPr>
          <a:xfrm>
            <a:off x="9032093" y="3305085"/>
            <a:ext cx="489098" cy="60605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6885217" y="4002036"/>
            <a:ext cx="4785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/>
              <a:t>The PCB has to </a:t>
            </a:r>
            <a:r>
              <a:rPr lang="fr-CH" sz="2800" dirty="0" err="1"/>
              <a:t>be</a:t>
            </a:r>
            <a:r>
              <a:rPr lang="fr-CH" sz="2800" dirty="0"/>
              <a:t> </a:t>
            </a:r>
            <a:r>
              <a:rPr lang="fr-CH" sz="2800" dirty="0" err="1"/>
              <a:t>electrically</a:t>
            </a:r>
            <a:r>
              <a:rPr lang="fr-CH" sz="2800" dirty="0"/>
              <a:t> </a:t>
            </a:r>
            <a:r>
              <a:rPr lang="fr-CH" sz="2800" dirty="0" err="1"/>
              <a:t>disconnected</a:t>
            </a:r>
            <a:r>
              <a:rPr lang="fr-CH" sz="2800" dirty="0"/>
              <a:t> </a:t>
            </a:r>
            <a:r>
              <a:rPr lang="fr-CH" sz="2800" dirty="0" err="1"/>
              <a:t>from</a:t>
            </a:r>
            <a:r>
              <a:rPr lang="fr-CH" sz="2800" dirty="0"/>
              <a:t> the </a:t>
            </a:r>
            <a:r>
              <a:rPr lang="fr-CH" sz="2800" dirty="0" smtClean="0"/>
              <a:t>batteries </a:t>
            </a:r>
            <a:r>
              <a:rPr lang="fr-CH" sz="2800" dirty="0" err="1"/>
              <a:t>which</a:t>
            </a:r>
            <a:r>
              <a:rPr lang="fr-CH" sz="2800" dirty="0"/>
              <a:t> </a:t>
            </a:r>
            <a:r>
              <a:rPr lang="fr-CH" sz="2800" dirty="0" err="1"/>
              <a:t>remain</a:t>
            </a:r>
            <a:r>
              <a:rPr lang="fr-CH" sz="2800" dirty="0"/>
              <a:t> in the robot</a:t>
            </a:r>
          </a:p>
        </p:txBody>
      </p:sp>
    </p:spTree>
    <p:extLst>
      <p:ext uri="{BB962C8B-B14F-4D97-AF65-F5344CB8AC3E}">
        <p14:creationId xmlns:p14="http://schemas.microsoft.com/office/powerpoint/2010/main" val="319114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Mechanical components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17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2106367"/>
            <a:ext cx="3064154" cy="326995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47" y="1349726"/>
            <a:ext cx="2309549" cy="417700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976589" y="3987411"/>
            <a:ext cx="2819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Raspberry camera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9357093" y="3007259"/>
            <a:ext cx="181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3D printing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9357092" y="4925912"/>
            <a:ext cx="181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3D printing</a:t>
            </a:r>
          </a:p>
        </p:txBody>
      </p:sp>
      <p:cxnSp>
        <p:nvCxnSpPr>
          <p:cNvPr id="21" name="Connecteur droit avec flèche 20"/>
          <p:cNvCxnSpPr>
            <a:cxnSpLocks/>
          </p:cNvCxnSpPr>
          <p:nvPr/>
        </p:nvCxnSpPr>
        <p:spPr>
          <a:xfrm flipV="1">
            <a:off x="4075755" y="1997486"/>
            <a:ext cx="2815318" cy="5209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9285071" y="1751160"/>
            <a:ext cx="1863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360° </a:t>
            </a:r>
            <a:r>
              <a:rPr lang="fr-CH" sz="2800" dirty="0" err="1"/>
              <a:t>mirror</a:t>
            </a:r>
            <a:endParaRPr lang="fr-CH" sz="2800" dirty="0"/>
          </a:p>
        </p:txBody>
      </p:sp>
    </p:spTree>
    <p:extLst>
      <p:ext uri="{BB962C8B-B14F-4D97-AF65-F5344CB8AC3E}">
        <p14:creationId xmlns:p14="http://schemas.microsoft.com/office/powerpoint/2010/main" val="31422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Backup plan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18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14" y="2323061"/>
            <a:ext cx="4202315" cy="32638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34" y="1260907"/>
            <a:ext cx="5440680" cy="40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6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 smtClean="0">
                <a:latin typeface="Copperplate Gothic Bold" panose="020E0705020206020404" pitchFamily="34" charset="0"/>
              </a:rPr>
              <a:t>Electronic assembly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19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362" y="1260907"/>
            <a:ext cx="6196909" cy="4550497"/>
          </a:xfrm>
          <a:prstGeom prst="rect">
            <a:avLst/>
          </a:prstGeom>
        </p:spPr>
      </p:pic>
      <p:sp>
        <p:nvSpPr>
          <p:cNvPr id="19" name="ZoneTexte 68"/>
          <p:cNvSpPr txBox="1"/>
          <p:nvPr/>
        </p:nvSpPr>
        <p:spPr>
          <a:xfrm>
            <a:off x="1945741" y="1317790"/>
            <a:ext cx="265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PCB components</a:t>
            </a:r>
          </a:p>
        </p:txBody>
      </p:sp>
      <p:cxnSp>
        <p:nvCxnSpPr>
          <p:cNvPr id="21" name="Connecteur droit avec flèche 70"/>
          <p:cNvCxnSpPr>
            <a:cxnSpLocks/>
          </p:cNvCxnSpPr>
          <p:nvPr/>
        </p:nvCxnSpPr>
        <p:spPr>
          <a:xfrm>
            <a:off x="3505003" y="1841010"/>
            <a:ext cx="1860644" cy="70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68"/>
          <p:cNvSpPr txBox="1"/>
          <p:nvPr/>
        </p:nvSpPr>
        <p:spPr>
          <a:xfrm>
            <a:off x="8198259" y="1560758"/>
            <a:ext cx="263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/>
              <a:t>DF </a:t>
            </a:r>
            <a:r>
              <a:rPr lang="fr-CH" sz="2800" dirty="0" err="1"/>
              <a:t>Motor</a:t>
            </a:r>
            <a:r>
              <a:rPr lang="fr-CH" sz="2800" dirty="0"/>
              <a:t> Driver</a:t>
            </a:r>
          </a:p>
        </p:txBody>
      </p:sp>
      <p:cxnSp>
        <p:nvCxnSpPr>
          <p:cNvPr id="23" name="Connecteur droit avec flèche 70"/>
          <p:cNvCxnSpPr>
            <a:cxnSpLocks/>
          </p:cNvCxnSpPr>
          <p:nvPr/>
        </p:nvCxnSpPr>
        <p:spPr>
          <a:xfrm flipH="1">
            <a:off x="7260280" y="1841010"/>
            <a:ext cx="931023" cy="1024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68"/>
          <p:cNvSpPr txBox="1"/>
          <p:nvPr/>
        </p:nvSpPr>
        <p:spPr>
          <a:xfrm>
            <a:off x="8763847" y="4725492"/>
            <a:ext cx="2064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/>
              <a:t>Raspberry Pi</a:t>
            </a:r>
          </a:p>
        </p:txBody>
      </p:sp>
      <p:cxnSp>
        <p:nvCxnSpPr>
          <p:cNvPr id="25" name="Connecteur droit avec flèche 70"/>
          <p:cNvCxnSpPr>
            <a:cxnSpLocks/>
          </p:cNvCxnSpPr>
          <p:nvPr/>
        </p:nvCxnSpPr>
        <p:spPr>
          <a:xfrm flipH="1" flipV="1">
            <a:off x="6461902" y="4272569"/>
            <a:ext cx="2186601" cy="5638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68"/>
          <p:cNvSpPr txBox="1"/>
          <p:nvPr/>
        </p:nvSpPr>
        <p:spPr>
          <a:xfrm>
            <a:off x="4822787" y="5616604"/>
            <a:ext cx="1190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err="1"/>
              <a:t>Odroid</a:t>
            </a:r>
            <a:endParaRPr lang="fr-CH" sz="2800" dirty="0"/>
          </a:p>
        </p:txBody>
      </p:sp>
      <p:cxnSp>
        <p:nvCxnSpPr>
          <p:cNvPr id="28" name="Connecteur droit avec flèche 70"/>
          <p:cNvCxnSpPr>
            <a:cxnSpLocks/>
          </p:cNvCxnSpPr>
          <p:nvPr/>
        </p:nvCxnSpPr>
        <p:spPr>
          <a:xfrm flipV="1">
            <a:off x="5180417" y="3704706"/>
            <a:ext cx="255116" cy="18940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68"/>
          <p:cNvSpPr txBox="1"/>
          <p:nvPr/>
        </p:nvSpPr>
        <p:spPr>
          <a:xfrm>
            <a:off x="1019106" y="5194498"/>
            <a:ext cx="3453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/>
              <a:t>Arduino and </a:t>
            </a:r>
            <a:r>
              <a:rPr lang="fr-CH" sz="2800" dirty="0" err="1"/>
              <a:t>Arduone</a:t>
            </a:r>
            <a:endParaRPr lang="fr-CH" sz="2800" dirty="0"/>
          </a:p>
        </p:txBody>
      </p:sp>
      <p:cxnSp>
        <p:nvCxnSpPr>
          <p:cNvPr id="30" name="Connecteur droit avec flèche 70"/>
          <p:cNvCxnSpPr>
            <a:cxnSpLocks/>
          </p:cNvCxnSpPr>
          <p:nvPr/>
        </p:nvCxnSpPr>
        <p:spPr>
          <a:xfrm flipV="1">
            <a:off x="2801000" y="3479289"/>
            <a:ext cx="1227085" cy="168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53" y="953293"/>
            <a:ext cx="5629128" cy="5371127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STI Competition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97747" y="1296288"/>
            <a:ext cx="3349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Requirements: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Autonomous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Collect and deposit bottles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Avoid obstacles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Computation must be done on-board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Must carry its power source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Must fit in 1</a:t>
            </a:r>
            <a:r>
              <a:rPr lang="en-US" altLang="ja-JP" sz="2800" dirty="0" smtClean="0"/>
              <a:t>m</a:t>
            </a:r>
            <a:r>
              <a:rPr lang="en-US" altLang="ja-JP" sz="2800" baseline="30000" dirty="0" smtClean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74227" y="1293039"/>
            <a:ext cx="34271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Specifications: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10 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335’000\ budget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20h per week for 15 weeks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All terrain (grass, stones, carpet, ramp of 30</a:t>
            </a:r>
            <a:r>
              <a:rPr lang="de-CH" sz="2800" dirty="0" smtClean="0"/>
              <a:t>°</a:t>
            </a:r>
            <a:r>
              <a:rPr lang="en-US" sz="2800" dirty="0" smtClean="0"/>
              <a:t>, stairs)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LED localization towers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Clearance of 50cm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071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PCB plate – </a:t>
            </a:r>
            <a:r>
              <a:rPr lang="en-US" dirty="0" err="1" smtClean="0">
                <a:latin typeface="Copperplate Gothic Bold" panose="020E0705020206020404" pitchFamily="34" charset="0"/>
              </a:rPr>
              <a:t>altium</a:t>
            </a:r>
            <a:r>
              <a:rPr lang="en-US" dirty="0" smtClean="0">
                <a:latin typeface="Copperplate Gothic Bold" panose="020E0705020206020404" pitchFamily="34" charset="0"/>
              </a:rPr>
              <a:t> designer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20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12" y="1133701"/>
            <a:ext cx="6779982" cy="4793446"/>
          </a:xfrm>
          <a:prstGeom prst="rect">
            <a:avLst/>
          </a:prstGeom>
        </p:spPr>
      </p:pic>
      <p:sp>
        <p:nvSpPr>
          <p:cNvPr id="16" name="ZoneTexte 68"/>
          <p:cNvSpPr txBox="1"/>
          <p:nvPr/>
        </p:nvSpPr>
        <p:spPr>
          <a:xfrm>
            <a:off x="313386" y="1349152"/>
            <a:ext cx="2378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err="1" smtClean="0"/>
              <a:t>Motor</a:t>
            </a:r>
            <a:r>
              <a:rPr lang="fr-CH" sz="2800" dirty="0" smtClean="0"/>
              <a:t> driver</a:t>
            </a:r>
            <a:endParaRPr lang="fr-CH" sz="2800" dirty="0"/>
          </a:p>
        </p:txBody>
      </p:sp>
      <p:cxnSp>
        <p:nvCxnSpPr>
          <p:cNvPr id="19" name="Connecteur droit avec flèche 70"/>
          <p:cNvCxnSpPr>
            <a:cxnSpLocks/>
            <a:stCxn id="16" idx="3"/>
          </p:cNvCxnSpPr>
          <p:nvPr/>
        </p:nvCxnSpPr>
        <p:spPr>
          <a:xfrm flipV="1">
            <a:off x="2691394" y="1519117"/>
            <a:ext cx="2569125" cy="91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68"/>
          <p:cNvSpPr txBox="1"/>
          <p:nvPr/>
        </p:nvSpPr>
        <p:spPr>
          <a:xfrm>
            <a:off x="307695" y="2647174"/>
            <a:ext cx="1774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smtClean="0"/>
              <a:t>DCDC </a:t>
            </a:r>
            <a:r>
              <a:rPr lang="fr-CH" sz="2800" dirty="0" err="1" smtClean="0"/>
              <a:t>converters</a:t>
            </a:r>
            <a:endParaRPr lang="fr-CH" sz="2800" dirty="0"/>
          </a:p>
        </p:txBody>
      </p:sp>
      <p:cxnSp>
        <p:nvCxnSpPr>
          <p:cNvPr id="21" name="Connecteur droit avec flèche 70"/>
          <p:cNvCxnSpPr>
            <a:cxnSpLocks/>
            <a:stCxn id="20" idx="3"/>
          </p:cNvCxnSpPr>
          <p:nvPr/>
        </p:nvCxnSpPr>
        <p:spPr>
          <a:xfrm flipV="1">
            <a:off x="2081707" y="2498858"/>
            <a:ext cx="2018059" cy="6253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68"/>
          <p:cNvSpPr txBox="1"/>
          <p:nvPr/>
        </p:nvSpPr>
        <p:spPr>
          <a:xfrm>
            <a:off x="127391" y="5228531"/>
            <a:ext cx="2086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err="1" smtClean="0"/>
              <a:t>Motor</a:t>
            </a:r>
            <a:r>
              <a:rPr lang="fr-CH" sz="2800" dirty="0" smtClean="0"/>
              <a:t> </a:t>
            </a:r>
            <a:r>
              <a:rPr lang="fr-CH" sz="2800" dirty="0" err="1" smtClean="0"/>
              <a:t>outlets</a:t>
            </a:r>
            <a:endParaRPr lang="fr-CH" sz="2800" dirty="0"/>
          </a:p>
        </p:txBody>
      </p:sp>
      <p:cxnSp>
        <p:nvCxnSpPr>
          <p:cNvPr id="24" name="Connecteur droit avec flèche 70"/>
          <p:cNvCxnSpPr>
            <a:cxnSpLocks/>
            <a:stCxn id="23" idx="3"/>
          </p:cNvCxnSpPr>
          <p:nvPr/>
        </p:nvCxnSpPr>
        <p:spPr>
          <a:xfrm flipV="1">
            <a:off x="2214061" y="5288281"/>
            <a:ext cx="1458779" cy="417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70"/>
          <p:cNvCxnSpPr>
            <a:cxnSpLocks/>
            <a:stCxn id="23" idx="3"/>
          </p:cNvCxnSpPr>
          <p:nvPr/>
        </p:nvCxnSpPr>
        <p:spPr>
          <a:xfrm flipV="1">
            <a:off x="2214061" y="5374515"/>
            <a:ext cx="6399866" cy="3310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70"/>
          <p:cNvCxnSpPr>
            <a:cxnSpLocks/>
            <a:stCxn id="23" idx="3"/>
          </p:cNvCxnSpPr>
          <p:nvPr/>
        </p:nvCxnSpPr>
        <p:spPr>
          <a:xfrm flipV="1">
            <a:off x="2214061" y="1614789"/>
            <a:ext cx="1458779" cy="4090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70"/>
          <p:cNvCxnSpPr>
            <a:cxnSpLocks/>
            <a:stCxn id="23" idx="3"/>
          </p:cNvCxnSpPr>
          <p:nvPr/>
        </p:nvCxnSpPr>
        <p:spPr>
          <a:xfrm flipV="1">
            <a:off x="2214061" y="1830679"/>
            <a:ext cx="6899459" cy="3874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68"/>
          <p:cNvSpPr txBox="1"/>
          <p:nvPr/>
        </p:nvSpPr>
        <p:spPr>
          <a:xfrm>
            <a:off x="10111731" y="1430123"/>
            <a:ext cx="1774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smtClean="0"/>
              <a:t>IMU and voltage </a:t>
            </a:r>
            <a:r>
              <a:rPr lang="fr-CH" sz="2800" dirty="0" err="1" smtClean="0"/>
              <a:t>level</a:t>
            </a:r>
            <a:r>
              <a:rPr lang="fr-CH" sz="2800" dirty="0" smtClean="0"/>
              <a:t> shift</a:t>
            </a:r>
            <a:endParaRPr lang="fr-CH" sz="2800" dirty="0"/>
          </a:p>
        </p:txBody>
      </p:sp>
      <p:cxnSp>
        <p:nvCxnSpPr>
          <p:cNvPr id="39" name="Connecteur droit avec flèche 70"/>
          <p:cNvCxnSpPr>
            <a:cxnSpLocks/>
          </p:cNvCxnSpPr>
          <p:nvPr/>
        </p:nvCxnSpPr>
        <p:spPr>
          <a:xfrm flipH="1" flipV="1">
            <a:off x="7071360" y="1445573"/>
            <a:ext cx="3017520" cy="169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68"/>
          <p:cNvSpPr txBox="1"/>
          <p:nvPr/>
        </p:nvSpPr>
        <p:spPr>
          <a:xfrm>
            <a:off x="127391" y="4064066"/>
            <a:ext cx="1659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err="1" smtClean="0"/>
              <a:t>Battery</a:t>
            </a:r>
            <a:r>
              <a:rPr lang="fr-CH" sz="2800" dirty="0" smtClean="0"/>
              <a:t> </a:t>
            </a:r>
            <a:r>
              <a:rPr lang="fr-CH" sz="2800" dirty="0" err="1" smtClean="0"/>
              <a:t>connector</a:t>
            </a:r>
            <a:endParaRPr lang="fr-CH" sz="2800" dirty="0"/>
          </a:p>
        </p:txBody>
      </p:sp>
      <p:cxnSp>
        <p:nvCxnSpPr>
          <p:cNvPr id="44" name="Connecteur droit avec flèche 70"/>
          <p:cNvCxnSpPr>
            <a:cxnSpLocks/>
            <a:stCxn id="43" idx="3"/>
          </p:cNvCxnSpPr>
          <p:nvPr/>
        </p:nvCxnSpPr>
        <p:spPr>
          <a:xfrm flipV="1">
            <a:off x="1787135" y="3676459"/>
            <a:ext cx="1885705" cy="8646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5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E</a:t>
            </a:r>
            <a:r>
              <a:rPr lang="en-US" noProof="0" dirty="0" err="1">
                <a:latin typeface="Copperplate Gothic Bold" panose="020E0705020206020404" pitchFamily="34" charset="0"/>
              </a:rPr>
              <a:t>lectr</a:t>
            </a:r>
            <a:r>
              <a:rPr lang="en-US" dirty="0" err="1">
                <a:latin typeface="Copperplate Gothic Bold" panose="020E0705020206020404" pitchFamily="34" charset="0"/>
              </a:rPr>
              <a:t>ical</a:t>
            </a:r>
            <a:r>
              <a:rPr lang="en-US" dirty="0">
                <a:latin typeface="Copperplate Gothic Bold" panose="020E0705020206020404" pitchFamily="34" charset="0"/>
              </a:rPr>
              <a:t> design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21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55" y="1042885"/>
            <a:ext cx="8576953" cy="516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Power budget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22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graphicFrame>
        <p:nvGraphicFramePr>
          <p:cNvPr id="1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920910"/>
              </p:ext>
            </p:extLst>
          </p:nvPr>
        </p:nvGraphicFramePr>
        <p:xfrm>
          <a:off x="1163046" y="1159744"/>
          <a:ext cx="9731925" cy="4805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82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1602">
                  <a:extLst>
                    <a:ext uri="{9D8B030D-6E8A-4147-A177-3AD203B41FA5}">
                      <a16:colId xmlns:a16="http://schemas.microsoft.com/office/drawing/2014/main" val="3509294257"/>
                    </a:ext>
                  </a:extLst>
                </a:gridCol>
                <a:gridCol w="1412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Vcc</a:t>
                      </a:r>
                      <a:r>
                        <a:rPr lang="en-US" dirty="0"/>
                        <a:t> [V]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 [A]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consumption [W]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Motors (Wheels)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Motor Conveyor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Raspberry 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Raspberry 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Odroid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5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USB 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Arduino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Arduone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Sensors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09979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n-US" b="1" dirty="0"/>
                        <a:t>Margin 50%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55.4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383812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162.2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56225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r>
                        <a:rPr lang="en-US" b="1" dirty="0"/>
                        <a:t>Runtime 20min at 6V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41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85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E</a:t>
            </a:r>
            <a:r>
              <a:rPr lang="en-US" noProof="0" dirty="0" err="1">
                <a:latin typeface="Copperplate Gothic Bold" panose="020E0705020206020404" pitchFamily="34" charset="0"/>
              </a:rPr>
              <a:t>lectr</a:t>
            </a:r>
            <a:r>
              <a:rPr lang="en-US" dirty="0" err="1">
                <a:latin typeface="Copperplate Gothic Bold" panose="020E0705020206020404" pitchFamily="34" charset="0"/>
              </a:rPr>
              <a:t>ical</a:t>
            </a:r>
            <a:r>
              <a:rPr lang="en-US" dirty="0">
                <a:latin typeface="Copperplate Gothic Bold" panose="020E0705020206020404" pitchFamily="34" charset="0"/>
              </a:rPr>
              <a:t> components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23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graphicFrame>
        <p:nvGraphicFramePr>
          <p:cNvPr id="16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439256"/>
              </p:ext>
            </p:extLst>
          </p:nvPr>
        </p:nvGraphicFramePr>
        <p:xfrm>
          <a:off x="440051" y="1253834"/>
          <a:ext cx="11267465" cy="4642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82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2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2584">
                  <a:extLst>
                    <a:ext uri="{9D8B030D-6E8A-4147-A177-3AD203B41FA5}">
                      <a16:colId xmlns:a16="http://schemas.microsoft.com/office/drawing/2014/main" val="3495993734"/>
                    </a:ext>
                  </a:extLst>
                </a:gridCol>
              </a:tblGrid>
              <a:tr h="61622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Processing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Sensing and Actuation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Miscellaneous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220">
                <a:tc>
                  <a:txBody>
                    <a:bodyPr/>
                    <a:lstStyle/>
                    <a:p>
                      <a:r>
                        <a:rPr lang="en-US" sz="2800" b="0" dirty="0"/>
                        <a:t>Arduino + </a:t>
                      </a:r>
                      <a:r>
                        <a:rPr lang="en-US" sz="2800" b="0" dirty="0" err="1"/>
                        <a:t>Arduone</a:t>
                      </a:r>
                      <a:endParaRPr lang="en-US" sz="28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b="0" dirty="0" smtClean="0"/>
                        <a:t>5x Motor w/ encoders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b="0" dirty="0" smtClean="0"/>
                        <a:t>3x 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20">
                <a:tc>
                  <a:txBody>
                    <a:bodyPr/>
                    <a:lstStyle/>
                    <a:p>
                      <a:r>
                        <a:rPr lang="en-US" sz="2800" b="0" dirty="0"/>
                        <a:t>Raspberry Pi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b="0" dirty="0" smtClean="0"/>
                        <a:t>Raspberry 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b="0" dirty="0" smtClean="0"/>
                        <a:t>Dual H-bridge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dirty="0" err="1" smtClean="0"/>
                        <a:t>Odroid</a:t>
                      </a:r>
                      <a:r>
                        <a:rPr lang="en-US" altLang="ja-JP" sz="2800" dirty="0" smtClean="0"/>
                        <a:t> (+</a:t>
                      </a:r>
                      <a:r>
                        <a:rPr lang="en-US" altLang="ja-JP" sz="2800" dirty="0" err="1" smtClean="0"/>
                        <a:t>eMMC</a:t>
                      </a:r>
                      <a:r>
                        <a:rPr lang="en-US" altLang="ja-JP" sz="2800" dirty="0" smtClean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USB 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2x DC converters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20">
                <a:tc>
                  <a:txBody>
                    <a:bodyPr/>
                    <a:lstStyle/>
                    <a:p>
                      <a:endParaRPr lang="ja-JP" altLang="en-US" sz="2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2x Bumpers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H-bridge motor driver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20">
                <a:tc>
                  <a:txBody>
                    <a:bodyPr/>
                    <a:lstStyle/>
                    <a:p>
                      <a:endParaRPr lang="ja-JP" alt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Cables and Connectors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7965963"/>
                  </a:ext>
                </a:extLst>
              </a:tr>
              <a:tr h="853034">
                <a:tc>
                  <a:txBody>
                    <a:bodyPr/>
                    <a:lstStyle/>
                    <a:p>
                      <a:endParaRPr lang="en-US" sz="28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6x IR </a:t>
                      </a:r>
                      <a:r>
                        <a:rPr lang="en-US" sz="2800" b="0" dirty="0"/>
                        <a:t>sensors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Resistors, Capacitances and Regulators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4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Budget management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24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graphicFrame>
        <p:nvGraphicFramePr>
          <p:cNvPr id="16" name="Diagramm 15"/>
          <p:cNvGraphicFramePr/>
          <p:nvPr>
            <p:extLst>
              <p:ext uri="{D42A27DB-BD31-4B8C-83A1-F6EECF244321}">
                <p14:modId xmlns:p14="http://schemas.microsoft.com/office/powerpoint/2010/main" val="3797730361"/>
              </p:ext>
            </p:extLst>
          </p:nvPr>
        </p:nvGraphicFramePr>
        <p:xfrm>
          <a:off x="2032000" y="1133701"/>
          <a:ext cx="8128000" cy="5004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090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Communication schematics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25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42845" y="949635"/>
            <a:ext cx="10190975" cy="5096537"/>
            <a:chOff x="1054384" y="513854"/>
            <a:chExt cx="10735889" cy="6204682"/>
          </a:xfrm>
        </p:grpSpPr>
        <p:cxnSp>
          <p:nvCxnSpPr>
            <p:cNvPr id="19" name="Straight Arrow Connector 18"/>
            <p:cNvCxnSpPr>
              <a:stCxn id="42" idx="4"/>
              <a:endCxn id="48" idx="0"/>
            </p:cNvCxnSpPr>
            <p:nvPr/>
          </p:nvCxnSpPr>
          <p:spPr>
            <a:xfrm flipH="1">
              <a:off x="5259955" y="4858104"/>
              <a:ext cx="403478" cy="1153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42" idx="4"/>
              <a:endCxn id="49" idx="0"/>
            </p:cNvCxnSpPr>
            <p:nvPr/>
          </p:nvCxnSpPr>
          <p:spPr>
            <a:xfrm>
              <a:off x="5663433" y="4858104"/>
              <a:ext cx="432623" cy="1153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655192" y="513854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Odroid</a:t>
              </a:r>
              <a:endParaRPr lang="en-US" sz="16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54384" y="2010535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USB</a:t>
              </a:r>
            </a:p>
            <a:p>
              <a:pPr algn="ctr"/>
              <a:r>
                <a:rPr lang="en-US" sz="1600" dirty="0" smtClean="0"/>
                <a:t>Cam</a:t>
              </a:r>
              <a:endParaRPr lang="en-US" sz="16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130667" y="2010534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RPI</a:t>
              </a:r>
            </a:p>
            <a:p>
              <a:pPr algn="ctr"/>
              <a:r>
                <a:rPr lang="en-US" sz="1600" dirty="0" smtClean="0"/>
                <a:t>II</a:t>
              </a:r>
              <a:endParaRPr lang="en-US" sz="16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3130804" y="3681180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RPI</a:t>
              </a:r>
            </a:p>
            <a:p>
              <a:pPr algn="ctr"/>
              <a:r>
                <a:rPr lang="en-US" sz="1600" dirty="0" smtClean="0"/>
                <a:t>Cam</a:t>
              </a:r>
              <a:endParaRPr lang="en-US" sz="16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7327314" y="2010534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Ardu-ino</a:t>
              </a:r>
              <a:endParaRPr lang="en-US" sz="16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058671" y="3681181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Motor Driver 1</a:t>
              </a:r>
              <a:endParaRPr lang="en-US" sz="16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6495358" y="3681181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Motor Driver 2</a:t>
              </a:r>
              <a:endParaRPr lang="en-US" sz="16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906272" y="5003316"/>
              <a:ext cx="707365" cy="70736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M1</a:t>
              </a:r>
              <a:endParaRPr lang="en-US" sz="1600"/>
            </a:p>
          </p:txBody>
        </p:sp>
        <p:sp>
          <p:nvSpPr>
            <p:cNvPr id="30" name="Oval 29"/>
            <p:cNvSpPr/>
            <p:nvPr/>
          </p:nvSpPr>
          <p:spPr>
            <a:xfrm>
              <a:off x="5742374" y="5003316"/>
              <a:ext cx="707365" cy="70736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M1</a:t>
              </a:r>
              <a:endParaRPr lang="en-US" sz="1600"/>
            </a:p>
          </p:txBody>
        </p:sp>
        <p:sp>
          <p:nvSpPr>
            <p:cNvPr id="31" name="Oval 30"/>
            <p:cNvSpPr/>
            <p:nvPr/>
          </p:nvSpPr>
          <p:spPr>
            <a:xfrm>
              <a:off x="4906272" y="6011170"/>
              <a:ext cx="707365" cy="70736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M1</a:t>
              </a:r>
              <a:endParaRPr lang="en-US" sz="1600"/>
            </a:p>
          </p:txBody>
        </p:sp>
        <p:sp>
          <p:nvSpPr>
            <p:cNvPr id="32" name="Oval 31"/>
            <p:cNvSpPr/>
            <p:nvPr/>
          </p:nvSpPr>
          <p:spPr>
            <a:xfrm>
              <a:off x="5742373" y="6011170"/>
              <a:ext cx="707365" cy="70736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M1</a:t>
              </a:r>
              <a:endParaRPr lang="en-US" sz="1600"/>
            </a:p>
          </p:txBody>
        </p:sp>
        <p:sp>
          <p:nvSpPr>
            <p:cNvPr id="33" name="Oval 32"/>
            <p:cNvSpPr/>
            <p:nvPr/>
          </p:nvSpPr>
          <p:spPr>
            <a:xfrm>
              <a:off x="6746437" y="5477770"/>
              <a:ext cx="707365" cy="70736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M1</a:t>
              </a:r>
              <a:endParaRPr lang="en-US" sz="16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000726" y="3849977"/>
              <a:ext cx="865189" cy="85630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IMU</a:t>
              </a:r>
              <a:endParaRPr lang="en-US" sz="160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8975512" y="3849977"/>
              <a:ext cx="865189" cy="85630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IR</a:t>
              </a:r>
            </a:p>
            <a:p>
              <a:pPr algn="ctr"/>
              <a:r>
                <a:rPr lang="en-US" sz="1600" dirty="0" smtClean="0"/>
                <a:t>5x</a:t>
              </a:r>
              <a:endParaRPr lang="en-US" sz="160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9967551" y="3849977"/>
              <a:ext cx="865189" cy="85630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Encoder</a:t>
              </a:r>
              <a:endParaRPr lang="en-US" sz="16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10925084" y="3849977"/>
              <a:ext cx="865189" cy="85630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Bumpers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>
              <a:stCxn id="38" idx="7"/>
              <a:endCxn id="36" idx="2"/>
            </p:cNvCxnSpPr>
            <p:nvPr/>
          </p:nvCxnSpPr>
          <p:spPr>
            <a:xfrm flipV="1">
              <a:off x="2086777" y="1102316"/>
              <a:ext cx="2568415" cy="1080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9" idx="7"/>
              <a:endCxn id="36" idx="3"/>
            </p:cNvCxnSpPr>
            <p:nvPr/>
          </p:nvCxnSpPr>
          <p:spPr>
            <a:xfrm flipV="1">
              <a:off x="4163060" y="1518421"/>
              <a:ext cx="669263" cy="664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51" idx="0"/>
              <a:endCxn id="41" idx="5"/>
            </p:cNvCxnSpPr>
            <p:nvPr/>
          </p:nvCxnSpPr>
          <p:spPr>
            <a:xfrm flipH="1" flipV="1">
              <a:off x="8359707" y="3015101"/>
              <a:ext cx="73614" cy="834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52" idx="0"/>
              <a:endCxn id="41" idx="5"/>
            </p:cNvCxnSpPr>
            <p:nvPr/>
          </p:nvCxnSpPr>
          <p:spPr>
            <a:xfrm flipH="1" flipV="1">
              <a:off x="8359707" y="3015101"/>
              <a:ext cx="1048400" cy="834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3" idx="0"/>
              <a:endCxn id="41" idx="5"/>
            </p:cNvCxnSpPr>
            <p:nvPr/>
          </p:nvCxnSpPr>
          <p:spPr>
            <a:xfrm flipH="1" flipV="1">
              <a:off x="8359707" y="3015101"/>
              <a:ext cx="2040439" cy="834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54" idx="0"/>
              <a:endCxn id="41" idx="5"/>
            </p:cNvCxnSpPr>
            <p:nvPr/>
          </p:nvCxnSpPr>
          <p:spPr>
            <a:xfrm flipH="1" flipV="1">
              <a:off x="8359707" y="3015101"/>
              <a:ext cx="2997972" cy="834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1" idx="3"/>
              <a:endCxn id="45" idx="0"/>
            </p:cNvCxnSpPr>
            <p:nvPr/>
          </p:nvCxnSpPr>
          <p:spPr>
            <a:xfrm flipH="1">
              <a:off x="7100120" y="3015101"/>
              <a:ext cx="404325" cy="66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3"/>
              <a:endCxn id="42" idx="0"/>
            </p:cNvCxnSpPr>
            <p:nvPr/>
          </p:nvCxnSpPr>
          <p:spPr>
            <a:xfrm flipH="1">
              <a:off x="5663433" y="3015101"/>
              <a:ext cx="1841012" cy="66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6" idx="6"/>
            </p:cNvCxnSpPr>
            <p:nvPr/>
          </p:nvCxnSpPr>
          <p:spPr>
            <a:xfrm>
              <a:off x="5864716" y="1102316"/>
              <a:ext cx="1589086" cy="1080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1" idx="2"/>
              <a:endCxn id="36" idx="5"/>
            </p:cNvCxnSpPr>
            <p:nvPr/>
          </p:nvCxnSpPr>
          <p:spPr>
            <a:xfrm flipH="1" flipV="1">
              <a:off x="5687585" y="1518421"/>
              <a:ext cx="1639729" cy="1080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0" idx="0"/>
              <a:endCxn id="39" idx="4"/>
            </p:cNvCxnSpPr>
            <p:nvPr/>
          </p:nvCxnSpPr>
          <p:spPr>
            <a:xfrm flipH="1" flipV="1">
              <a:off x="3735429" y="3187457"/>
              <a:ext cx="137" cy="493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5" idx="4"/>
              <a:endCxn id="50" idx="0"/>
            </p:cNvCxnSpPr>
            <p:nvPr/>
          </p:nvCxnSpPr>
          <p:spPr>
            <a:xfrm>
              <a:off x="7100120" y="4858104"/>
              <a:ext cx="0" cy="619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2" idx="4"/>
              <a:endCxn id="46" idx="0"/>
            </p:cNvCxnSpPr>
            <p:nvPr/>
          </p:nvCxnSpPr>
          <p:spPr>
            <a:xfrm flipH="1">
              <a:off x="5259955" y="4858104"/>
              <a:ext cx="403478" cy="145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2" idx="4"/>
              <a:endCxn id="47" idx="0"/>
            </p:cNvCxnSpPr>
            <p:nvPr/>
          </p:nvCxnSpPr>
          <p:spPr>
            <a:xfrm>
              <a:off x="5663433" y="4858104"/>
              <a:ext cx="432624" cy="145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415396" y="1345721"/>
              <a:ext cx="955588" cy="337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30 fps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93190" y="3297587"/>
              <a:ext cx="955588" cy="337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30 fps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829497" y="1384277"/>
              <a:ext cx="894523" cy="1011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B</a:t>
              </a:r>
              <a:r>
                <a:rPr lang="en-US" sz="1200" baseline="-25000" dirty="0" err="1" smtClean="0"/>
                <a:t>x</a:t>
              </a:r>
              <a:r>
                <a:rPr lang="en-US" sz="1200" dirty="0" smtClean="0"/>
                <a:t>, B</a:t>
              </a:r>
              <a:r>
                <a:rPr lang="en-US" sz="1200" baseline="-25000" dirty="0" smtClean="0"/>
                <a:t>y</a:t>
              </a:r>
              <a:r>
                <a:rPr lang="en-US" sz="1200" dirty="0" smtClean="0"/>
                <a:t>, </a:t>
              </a:r>
            </a:p>
            <a:p>
              <a:r>
                <a:rPr lang="en-US" sz="1200" dirty="0" smtClean="0"/>
                <a:t>Distance</a:t>
              </a:r>
            </a:p>
            <a:p>
              <a:r>
                <a:rPr lang="en-US" sz="1200" dirty="0" smtClean="0"/>
                <a:t>Low frequency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60890" y="2074820"/>
              <a:ext cx="970150" cy="337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Commands</a:t>
              </a:r>
              <a:endParaRPr lang="en-US" sz="1200" dirty="0"/>
            </a:p>
          </p:txBody>
        </p:sp>
        <p:cxnSp>
          <p:nvCxnSpPr>
            <p:cNvPr id="56" name="Straight Arrow Connector 55"/>
            <p:cNvCxnSpPr>
              <a:stCxn id="36" idx="4"/>
              <a:endCxn id="39" idx="6"/>
            </p:cNvCxnSpPr>
            <p:nvPr/>
          </p:nvCxnSpPr>
          <p:spPr>
            <a:xfrm flipH="1">
              <a:off x="4340191" y="1690777"/>
              <a:ext cx="919763" cy="9082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631809" y="3202962"/>
              <a:ext cx="856836" cy="56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Pmw</a:t>
              </a:r>
              <a:r>
                <a:rPr lang="en-US" sz="1200" dirty="0" smtClean="0"/>
                <a:t>, high f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478408" y="2856487"/>
              <a:ext cx="1351021" cy="56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High frequency signals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59259" y="947453"/>
              <a:ext cx="1255144" cy="1011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Command to move to point (</a:t>
              </a:r>
              <a:r>
                <a:rPr lang="en-US" sz="1200" dirty="0" err="1" smtClean="0"/>
                <a:t>x,y</a:t>
              </a:r>
              <a:r>
                <a:rPr lang="en-US" sz="1200" dirty="0" smtClean="0"/>
                <a:t>), low frequency</a:t>
              </a:r>
              <a:endParaRPr lang="en-US" sz="1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042556" y="2093916"/>
              <a:ext cx="1158269" cy="337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Bool: stock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77745" y="1415240"/>
            <a:ext cx="192855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Communication:</a:t>
            </a:r>
          </a:p>
          <a:p>
            <a:r>
              <a:rPr lang="en-US" dirty="0" smtClean="0"/>
              <a:t> </a:t>
            </a:r>
            <a:r>
              <a:rPr lang="en-US" b="1" dirty="0" smtClean="0"/>
              <a:t>ROS Jade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55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Software architecture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26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234" y="915956"/>
            <a:ext cx="8661846" cy="5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4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Software architecture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27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70"/>
          <a:stretch/>
        </p:blipFill>
        <p:spPr>
          <a:xfrm>
            <a:off x="719449" y="1084005"/>
            <a:ext cx="3645188" cy="46364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2"/>
          <a:stretch/>
        </p:blipFill>
        <p:spPr>
          <a:xfrm>
            <a:off x="7643071" y="1700595"/>
            <a:ext cx="3814733" cy="452069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88" b="2"/>
          <a:stretch/>
        </p:blipFill>
        <p:spPr>
          <a:xfrm>
            <a:off x="4992731" y="805215"/>
            <a:ext cx="2104755" cy="5424796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4804229" y="953293"/>
            <a:ext cx="2467428" cy="28059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Rectangle 53"/>
          <p:cNvSpPr/>
          <p:nvPr/>
        </p:nvSpPr>
        <p:spPr>
          <a:xfrm>
            <a:off x="4811381" y="3771548"/>
            <a:ext cx="2460276" cy="2458464"/>
          </a:xfrm>
          <a:prstGeom prst="rect">
            <a:avLst/>
          </a:prstGeom>
          <a:noFill/>
          <a:ln w="19050">
            <a:solidFill>
              <a:srgbClr val="0155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Rectangle 54"/>
          <p:cNvSpPr/>
          <p:nvPr/>
        </p:nvSpPr>
        <p:spPr>
          <a:xfrm>
            <a:off x="579748" y="1080499"/>
            <a:ext cx="3867397" cy="513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Rectangle 55"/>
          <p:cNvSpPr/>
          <p:nvPr/>
        </p:nvSpPr>
        <p:spPr>
          <a:xfrm>
            <a:off x="7468900" y="1133702"/>
            <a:ext cx="2908814" cy="5086252"/>
          </a:xfrm>
          <a:prstGeom prst="rect">
            <a:avLst/>
          </a:prstGeom>
          <a:noFill/>
          <a:ln w="19050">
            <a:solidFill>
              <a:srgbClr val="0155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41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Bottle detection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28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163046" y="-675931"/>
            <a:ext cx="177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389" y="1045424"/>
            <a:ext cx="7645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0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Bottle detection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29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163046" y="-675931"/>
            <a:ext cx="177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03" y="1290051"/>
            <a:ext cx="8139377" cy="46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Concept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13" y="953293"/>
            <a:ext cx="5808173" cy="46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Obstacle avoidance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30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39" y="1069908"/>
            <a:ext cx="3839366" cy="4914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126090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Localization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31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114" y="1132585"/>
            <a:ext cx="8790932" cy="48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Localization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32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9" y="1049838"/>
            <a:ext cx="5030794" cy="5054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11" y="1041439"/>
            <a:ext cx="4942631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3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61" y="830666"/>
            <a:ext cx="6807880" cy="51059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151" y="838200"/>
            <a:ext cx="6929314" cy="5196985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Localization – </a:t>
            </a:r>
            <a:r>
              <a:rPr lang="en-US" dirty="0" err="1" smtClean="0">
                <a:latin typeface="Copperplate Gothic Bold" panose="020E0705020206020404" pitchFamily="34" charset="0"/>
              </a:rPr>
              <a:t>Kalman</a:t>
            </a:r>
            <a:r>
              <a:rPr lang="en-US" dirty="0" smtClean="0">
                <a:latin typeface="Copperplate Gothic Bold" panose="020E0705020206020404" pitchFamily="34" charset="0"/>
              </a:rPr>
              <a:t> filter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33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9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Time management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34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8" y="1021772"/>
            <a:ext cx="9750550" cy="501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Tasks management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35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4086713" y="2467364"/>
            <a:ext cx="394518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6FF"/>
                </a:solidFill>
              </a:rPr>
              <a:t>Corrections of the mechanical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Production of mechanical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Ordering of mechanical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Prototype of the electrical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Ordering of electrical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 Writing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63046" y="1652354"/>
            <a:ext cx="17499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CH" dirty="0"/>
              <a:t>ACHIEVED TASKS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087815" y="1688559"/>
            <a:ext cx="154478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CH" dirty="0"/>
              <a:t>FUTURE TASKS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4337" y="1652354"/>
            <a:ext cx="24753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CH" dirty="0"/>
              <a:t>CURRENT DISTRIBUTION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859938" y="2467364"/>
            <a:ext cx="2505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Mechanical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Electronical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Software architecture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52920" y="2467364"/>
            <a:ext cx="2170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Building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27239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Tools – retrospective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36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graphicFrame>
        <p:nvGraphicFramePr>
          <p:cNvPr id="22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094850"/>
              </p:ext>
            </p:extLst>
          </p:nvPr>
        </p:nvGraphicFramePr>
        <p:xfrm>
          <a:off x="166254" y="996157"/>
          <a:ext cx="11840204" cy="50776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1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2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7106">
                  <a:extLst>
                    <a:ext uri="{9D8B030D-6E8A-4147-A177-3AD203B41FA5}">
                      <a16:colId xmlns:a16="http://schemas.microsoft.com/office/drawing/2014/main" val="3495993734"/>
                    </a:ext>
                  </a:extLst>
                </a:gridCol>
              </a:tblGrid>
              <a:tr h="500618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Tools used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Used for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Recommendation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18">
                <a:tc>
                  <a:txBody>
                    <a:bodyPr/>
                    <a:lstStyle/>
                    <a:p>
                      <a:r>
                        <a:rPr lang="en-US" altLang="ja-JP" sz="2800" dirty="0" err="1" smtClean="0"/>
                        <a:t>Git</a:t>
                      </a:r>
                      <a:endParaRPr lang="ja-JP" alt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Code organization (version</a:t>
                      </a:r>
                      <a:r>
                        <a:rPr lang="en-US" sz="2800" b="0" baseline="0" dirty="0" smtClean="0"/>
                        <a:t> control)</a:t>
                      </a:r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+++ (absolute must)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21858721"/>
                  </a:ext>
                </a:extLst>
              </a:tr>
              <a:tr h="500618"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ROS</a:t>
                      </a:r>
                      <a:endParaRPr lang="en-US" sz="28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b="0" dirty="0" smtClean="0"/>
                        <a:t>Robotic Middleware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b="0" dirty="0" smtClean="0"/>
                        <a:t>+++</a:t>
                      </a:r>
                      <a:r>
                        <a:rPr lang="en-US" altLang="ja-JP" sz="2800" b="0" baseline="0" dirty="0" smtClean="0"/>
                        <a:t> (Powerful, but difficult)</a:t>
                      </a:r>
                      <a:endParaRPr lang="en-US" altLang="ja-JP" sz="28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116"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Overleaf</a:t>
                      </a:r>
                      <a:endParaRPr lang="en-US" sz="28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Shared</a:t>
                      </a:r>
                      <a:r>
                        <a:rPr lang="en-US" sz="2800" b="0" baseline="0" dirty="0" smtClean="0"/>
                        <a:t> report writing</a:t>
                      </a:r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aseline="0" dirty="0" smtClean="0"/>
                        <a:t>++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630652"/>
                  </a:ext>
                </a:extLst>
              </a:tr>
              <a:tr h="912892"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Wunderlist</a:t>
                      </a:r>
                      <a:endParaRPr lang="en-US" sz="28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Task management</a:t>
                      </a:r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++ (easy</a:t>
                      </a:r>
                      <a:r>
                        <a:rPr lang="en-US" sz="2800" baseline="0" dirty="0" smtClean="0"/>
                        <a:t> to use, helps in organization)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618"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Solid</a:t>
                      </a:r>
                      <a:r>
                        <a:rPr lang="en-US" sz="2800" b="0" baseline="0" dirty="0" smtClean="0"/>
                        <a:t>Works</a:t>
                      </a:r>
                      <a:endParaRPr lang="en-US" sz="28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b="0" dirty="0" smtClean="0"/>
                        <a:t>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b="0" dirty="0" smtClean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6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dirty="0" err="1" smtClean="0"/>
                        <a:t>AltiumDesigner</a:t>
                      </a:r>
                      <a:endParaRPr lang="en-US" altLang="ja-JP" sz="2800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PCB design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r>
                        <a:rPr lang="en-US" sz="2800" baseline="0" dirty="0" smtClean="0"/>
                        <a:t> (difficult, but useful)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618">
                <a:tc>
                  <a:txBody>
                    <a:bodyPr/>
                    <a:lstStyle/>
                    <a:p>
                      <a:r>
                        <a:rPr lang="en-US" altLang="ja-JP" sz="2800" dirty="0" smtClean="0"/>
                        <a:t>Gantt</a:t>
                      </a:r>
                      <a:endParaRPr lang="ja-JP" alt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Time management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- (not really necessary)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7965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0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Lessons learned – key points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37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95012" y="1342269"/>
            <a:ext cx="703076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Communication within group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Testing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Keep working project branch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Evaluation of results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Think about a backup strategy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0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0" y="1081324"/>
            <a:ext cx="4547236" cy="4902973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Final result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38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" t="5496" r="11246" b="11726"/>
          <a:stretch/>
        </p:blipFill>
        <p:spPr>
          <a:xfrm>
            <a:off x="4910935" y="991137"/>
            <a:ext cx="6847183" cy="51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/>
          <p:cNvSpPr/>
          <p:nvPr/>
        </p:nvSpPr>
        <p:spPr>
          <a:xfrm>
            <a:off x="3073068" y="322605"/>
            <a:ext cx="5744716" cy="577064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10" y="948918"/>
            <a:ext cx="6499248" cy="5325084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612128" y="44970"/>
            <a:ext cx="6779782" cy="6771471"/>
          </a:xfrm>
          <a:prstGeom prst="ellipse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97205" y="2852857"/>
            <a:ext cx="9609629" cy="577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CH" sz="4400" dirty="0" err="1">
                <a:solidFill>
                  <a:srgbClr val="FF0000"/>
                </a:solidFill>
                <a:latin typeface="Copperplate Gothic Bold" panose="020E0705020206020404" pitchFamily="34" charset="0"/>
              </a:rPr>
              <a:t>Thank</a:t>
            </a:r>
            <a:r>
              <a:rPr lang="fr-CH" sz="44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 </a:t>
            </a:r>
            <a:r>
              <a:rPr lang="fr-CH" sz="4400" dirty="0" err="1">
                <a:solidFill>
                  <a:srgbClr val="FF0000"/>
                </a:solidFill>
                <a:latin typeface="Copperplate Gothic Bold" panose="020E0705020206020404" pitchFamily="34" charset="0"/>
              </a:rPr>
              <a:t>you</a:t>
            </a:r>
            <a:r>
              <a:rPr lang="fr-CH" sz="44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 for </a:t>
            </a:r>
            <a:r>
              <a:rPr lang="fr-CH" sz="4400" dirty="0" err="1">
                <a:solidFill>
                  <a:srgbClr val="FF0000"/>
                </a:solidFill>
                <a:latin typeface="Copperplate Gothic Bold" panose="020E0705020206020404" pitchFamily="34" charset="0"/>
              </a:rPr>
              <a:t>your</a:t>
            </a:r>
            <a:r>
              <a:rPr lang="fr-CH" sz="44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 attention</a:t>
            </a:r>
            <a:endParaRPr lang="en-US" sz="4400" noProof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7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 smtClean="0">
                <a:latin typeface="Copperplate Gothic Bold" panose="020E0705020206020404" pitchFamily="34" charset="0"/>
              </a:rPr>
              <a:t>Outside </a:t>
            </a:r>
            <a:r>
              <a:rPr lang="en-US" noProof="0" dirty="0">
                <a:latin typeface="Copperplate Gothic Bold" panose="020E0705020206020404" pitchFamily="34" charset="0"/>
              </a:rPr>
              <a:t>of the robot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4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75" y="1825944"/>
            <a:ext cx="5612601" cy="430007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976" y="1131417"/>
            <a:ext cx="3614221" cy="2764083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209869" y="1240117"/>
            <a:ext cx="201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360° camera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79110" y="1072261"/>
            <a:ext cx="1300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Camera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397688" y="2212385"/>
            <a:ext cx="2151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smtClean="0"/>
              <a:t>6 </a:t>
            </a:r>
            <a:r>
              <a:rPr lang="fr-CH" sz="2800" dirty="0"/>
              <a:t>x IR </a:t>
            </a:r>
            <a:r>
              <a:rPr lang="fr-CH" sz="2800" dirty="0" err="1"/>
              <a:t>sensors</a:t>
            </a:r>
            <a:endParaRPr lang="fr-CH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7322952" y="4097678"/>
            <a:ext cx="1562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err="1"/>
              <a:t>Bottle</a:t>
            </a:r>
            <a:r>
              <a:rPr lang="fr-CH" sz="2800" dirty="0"/>
              <a:t> releaser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468570" y="5426083"/>
            <a:ext cx="3806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err="1"/>
              <a:t>Aeration</a:t>
            </a:r>
            <a:r>
              <a:rPr lang="fr-CH" sz="2800" dirty="0"/>
              <a:t> and </a:t>
            </a:r>
            <a:r>
              <a:rPr lang="fr-CH" sz="2800" dirty="0" err="1"/>
              <a:t>access</a:t>
            </a:r>
            <a:r>
              <a:rPr lang="fr-CH" sz="2800" dirty="0"/>
              <a:t> </a:t>
            </a:r>
            <a:r>
              <a:rPr lang="fr-CH" sz="2800" dirty="0" err="1"/>
              <a:t>hole</a:t>
            </a:r>
            <a:endParaRPr lang="fr-CH" sz="28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310432" y="3120384"/>
            <a:ext cx="3089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err="1"/>
              <a:t>Sticky</a:t>
            </a:r>
            <a:r>
              <a:rPr lang="fr-CH" sz="2800" dirty="0"/>
              <a:t> </a:t>
            </a:r>
            <a:r>
              <a:rPr lang="fr-CH" sz="2800" dirty="0" err="1" smtClean="0"/>
              <a:t>conveyor</a:t>
            </a:r>
            <a:r>
              <a:rPr lang="fr-CH" sz="2800" dirty="0" smtClean="0"/>
              <a:t> </a:t>
            </a:r>
            <a:r>
              <a:rPr lang="fr-CH" sz="2800" dirty="0" err="1"/>
              <a:t>belt</a:t>
            </a:r>
            <a:endParaRPr lang="fr-CH" sz="2800" dirty="0"/>
          </a:p>
        </p:txBody>
      </p:sp>
      <p:cxnSp>
        <p:nvCxnSpPr>
          <p:cNvPr id="27" name="Connecteur droit avec flèche 26"/>
          <p:cNvCxnSpPr>
            <a:cxnSpLocks/>
          </p:cNvCxnSpPr>
          <p:nvPr/>
        </p:nvCxnSpPr>
        <p:spPr>
          <a:xfrm>
            <a:off x="2576005" y="1455929"/>
            <a:ext cx="521901" cy="11033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cxnSpLocks/>
            <a:stCxn id="19" idx="1"/>
          </p:cNvCxnSpPr>
          <p:nvPr/>
        </p:nvCxnSpPr>
        <p:spPr>
          <a:xfrm flipH="1">
            <a:off x="3559906" y="1501727"/>
            <a:ext cx="1649963" cy="5668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cxnSpLocks/>
            <a:stCxn id="19" idx="3"/>
          </p:cNvCxnSpPr>
          <p:nvPr/>
        </p:nvCxnSpPr>
        <p:spPr>
          <a:xfrm flipV="1">
            <a:off x="7221253" y="1312828"/>
            <a:ext cx="3026127" cy="1888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cxnSpLocks/>
          </p:cNvCxnSpPr>
          <p:nvPr/>
        </p:nvCxnSpPr>
        <p:spPr>
          <a:xfrm flipH="1">
            <a:off x="1307450" y="2490066"/>
            <a:ext cx="4057864" cy="18302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cxnSpLocks/>
            <a:stCxn id="22" idx="3"/>
          </p:cNvCxnSpPr>
          <p:nvPr/>
        </p:nvCxnSpPr>
        <p:spPr>
          <a:xfrm flipV="1">
            <a:off x="7549496" y="1629248"/>
            <a:ext cx="2347994" cy="8447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cxnSpLocks/>
            <a:stCxn id="25" idx="2"/>
          </p:cNvCxnSpPr>
          <p:nvPr/>
        </p:nvCxnSpPr>
        <p:spPr>
          <a:xfrm flipH="1">
            <a:off x="3140404" y="3643604"/>
            <a:ext cx="3714810" cy="733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cxnSpLocks/>
            <a:stCxn id="25" idx="0"/>
          </p:cNvCxnSpPr>
          <p:nvPr/>
        </p:nvCxnSpPr>
        <p:spPr>
          <a:xfrm flipV="1">
            <a:off x="6855214" y="2698926"/>
            <a:ext cx="2499709" cy="421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>
            <a:cxnSpLocks/>
            <a:stCxn id="24" idx="1"/>
          </p:cNvCxnSpPr>
          <p:nvPr/>
        </p:nvCxnSpPr>
        <p:spPr>
          <a:xfrm flipH="1" flipV="1">
            <a:off x="4901610" y="4561383"/>
            <a:ext cx="2566960" cy="1126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cxnSpLocks/>
            <a:stCxn id="24" idx="3"/>
          </p:cNvCxnSpPr>
          <p:nvPr/>
        </p:nvCxnSpPr>
        <p:spPr>
          <a:xfrm flipH="1" flipV="1">
            <a:off x="11028873" y="2809345"/>
            <a:ext cx="246060" cy="2878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cxnSpLocks/>
            <a:stCxn id="23" idx="0"/>
          </p:cNvCxnSpPr>
          <p:nvPr/>
        </p:nvCxnSpPr>
        <p:spPr>
          <a:xfrm flipV="1">
            <a:off x="8104445" y="3292445"/>
            <a:ext cx="1421365" cy="805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435134" y="3070300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>
                <a:solidFill>
                  <a:schemeClr val="bg1">
                    <a:lumMod val="50000"/>
                  </a:schemeClr>
                </a:solidFill>
              </a:rPr>
              <a:t>FRONT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11183393" y="3803115"/>
            <a:ext cx="959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>
                <a:solidFill>
                  <a:schemeClr val="bg1">
                    <a:lumMod val="50000"/>
                  </a:schemeClr>
                </a:solidFill>
              </a:rPr>
              <a:t>BACK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679895" y="4786887"/>
            <a:ext cx="190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2x </a:t>
            </a:r>
            <a:r>
              <a:rPr lang="fr-CH" sz="2800" dirty="0" err="1"/>
              <a:t>Bumpers</a:t>
            </a:r>
            <a:endParaRPr lang="fr-CH" sz="2800" dirty="0"/>
          </a:p>
        </p:txBody>
      </p:sp>
      <p:cxnSp>
        <p:nvCxnSpPr>
          <p:cNvPr id="38" name="Connecteur droit avec flèche 37"/>
          <p:cNvCxnSpPr>
            <a:cxnSpLocks/>
            <a:stCxn id="7" idx="0"/>
          </p:cNvCxnSpPr>
          <p:nvPr/>
        </p:nvCxnSpPr>
        <p:spPr>
          <a:xfrm flipV="1">
            <a:off x="9631566" y="3497344"/>
            <a:ext cx="652549" cy="12895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4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Inside of the robot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5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957263" y="5441491"/>
            <a:ext cx="1903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smtClean="0"/>
              <a:t>2x </a:t>
            </a:r>
            <a:r>
              <a:rPr lang="fr-CH" sz="2800" dirty="0"/>
              <a:t>Batteries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84" y="1133701"/>
            <a:ext cx="5846284" cy="483252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3390" y="4049255"/>
            <a:ext cx="1667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5x Motors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7731794" y="2161458"/>
            <a:ext cx="1764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smtClean="0"/>
              <a:t>Electronics</a:t>
            </a:r>
            <a:endParaRPr lang="fr-CH" sz="2800" dirty="0"/>
          </a:p>
        </p:txBody>
      </p:sp>
      <p:cxnSp>
        <p:nvCxnSpPr>
          <p:cNvPr id="21" name="Connecteur droit avec flèche 20"/>
          <p:cNvCxnSpPr>
            <a:cxnSpLocks/>
            <a:stCxn id="20" idx="3"/>
          </p:cNvCxnSpPr>
          <p:nvPr/>
        </p:nvCxnSpPr>
        <p:spPr>
          <a:xfrm flipV="1">
            <a:off x="2860926" y="5018567"/>
            <a:ext cx="2834535" cy="6845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7394976" y="4310865"/>
            <a:ext cx="2125969" cy="6280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cxnSpLocks/>
          </p:cNvCxnSpPr>
          <p:nvPr/>
        </p:nvCxnSpPr>
        <p:spPr>
          <a:xfrm flipH="1">
            <a:off x="6064103" y="2423068"/>
            <a:ext cx="1545281" cy="16828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219780" y="2016435"/>
            <a:ext cx="1028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Roller</a:t>
            </a:r>
          </a:p>
        </p:txBody>
      </p:sp>
      <p:cxnSp>
        <p:nvCxnSpPr>
          <p:cNvPr id="28" name="Connecteur droit avec flèche 27"/>
          <p:cNvCxnSpPr>
            <a:cxnSpLocks/>
          </p:cNvCxnSpPr>
          <p:nvPr/>
        </p:nvCxnSpPr>
        <p:spPr>
          <a:xfrm>
            <a:off x="3097303" y="2561150"/>
            <a:ext cx="2240241" cy="968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21" y="1089604"/>
            <a:ext cx="5447406" cy="4173514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 smtClean="0">
                <a:latin typeface="Copperplate Gothic Bold" panose="020E0705020206020404" pitchFamily="34" charset="0"/>
              </a:rPr>
              <a:t>Dimensions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6</a:t>
            </a:fld>
            <a:endParaRPr lang="fr-CH" dirty="0"/>
          </a:p>
        </p:txBody>
      </p:sp>
      <p:sp>
        <p:nvSpPr>
          <p:cNvPr id="47" name="Ellipse 46"/>
          <p:cNvSpPr/>
          <p:nvPr/>
        </p:nvSpPr>
        <p:spPr>
          <a:xfrm>
            <a:off x="2548442" y="1173805"/>
            <a:ext cx="6779782" cy="4460591"/>
          </a:xfrm>
          <a:prstGeom prst="ellipse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cxnSp>
        <p:nvCxnSpPr>
          <p:cNvPr id="19" name="Connecteur droit avec flèche 18"/>
          <p:cNvCxnSpPr>
            <a:cxnSpLocks/>
          </p:cNvCxnSpPr>
          <p:nvPr/>
        </p:nvCxnSpPr>
        <p:spPr>
          <a:xfrm>
            <a:off x="2911916" y="5419112"/>
            <a:ext cx="3520731" cy="39539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cxnSpLocks/>
          </p:cNvCxnSpPr>
          <p:nvPr/>
        </p:nvCxnSpPr>
        <p:spPr>
          <a:xfrm flipV="1">
            <a:off x="6529494" y="5061088"/>
            <a:ext cx="2438619" cy="72243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V="1">
            <a:off x="8968113" y="1360967"/>
            <a:ext cx="0" cy="366823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cxnSpLocks/>
          </p:cNvCxnSpPr>
          <p:nvPr/>
        </p:nvCxnSpPr>
        <p:spPr>
          <a:xfrm>
            <a:off x="4970892" y="1872790"/>
            <a:ext cx="0" cy="90230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cxnSpLocks/>
          </p:cNvCxnSpPr>
          <p:nvPr/>
        </p:nvCxnSpPr>
        <p:spPr>
          <a:xfrm>
            <a:off x="4534633" y="4604753"/>
            <a:ext cx="0" cy="42444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cxnSpLocks/>
          </p:cNvCxnSpPr>
          <p:nvPr/>
        </p:nvCxnSpPr>
        <p:spPr>
          <a:xfrm>
            <a:off x="6962724" y="3176361"/>
            <a:ext cx="0" cy="114045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cxnSpLocks/>
          </p:cNvCxnSpPr>
          <p:nvPr/>
        </p:nvCxnSpPr>
        <p:spPr>
          <a:xfrm>
            <a:off x="3805286" y="3473455"/>
            <a:ext cx="1781352" cy="14893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cxnSpLocks/>
          </p:cNvCxnSpPr>
          <p:nvPr/>
        </p:nvCxnSpPr>
        <p:spPr>
          <a:xfrm flipV="1">
            <a:off x="6958440" y="4350498"/>
            <a:ext cx="424431" cy="9352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4387567" y="3162863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250 mm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4970892" y="2115907"/>
            <a:ext cx="8402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97 mm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4534633" y="4646363"/>
            <a:ext cx="8402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38 mm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962723" y="4488161"/>
            <a:ext cx="8402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31 mm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6958440" y="3561924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110 mm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9059030" y="2725235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362 mm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7720786" y="5383002"/>
            <a:ext cx="13999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375 mm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916456" y="5567668"/>
            <a:ext cx="13999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419 mm</a:t>
            </a:r>
          </a:p>
        </p:txBody>
      </p:sp>
      <p:cxnSp>
        <p:nvCxnSpPr>
          <p:cNvPr id="61" name="Connecteur droit avec flèche 60"/>
          <p:cNvCxnSpPr>
            <a:cxnSpLocks/>
          </p:cNvCxnSpPr>
          <p:nvPr/>
        </p:nvCxnSpPr>
        <p:spPr>
          <a:xfrm>
            <a:off x="3317331" y="4060972"/>
            <a:ext cx="2228696" cy="22330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3997467" y="3780332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300 mm</a:t>
            </a:r>
          </a:p>
        </p:txBody>
      </p:sp>
    </p:spTree>
    <p:extLst>
      <p:ext uri="{BB962C8B-B14F-4D97-AF65-F5344CB8AC3E}">
        <p14:creationId xmlns:p14="http://schemas.microsoft.com/office/powerpoint/2010/main" val="25702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Expected capability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7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28" y="889695"/>
            <a:ext cx="6686572" cy="526350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15" y="1853483"/>
            <a:ext cx="4116028" cy="3178488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251947" y="2157449"/>
            <a:ext cx="251776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sz="2400" dirty="0" err="1"/>
              <a:t>from</a:t>
            </a:r>
            <a:r>
              <a:rPr lang="fr-CH" sz="2400" dirty="0"/>
              <a:t> 2 to 7 </a:t>
            </a:r>
            <a:r>
              <a:rPr lang="fr-CH" sz="2400" dirty="0" err="1"/>
              <a:t>bottles</a:t>
            </a: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35279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Sticky material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8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9" y="1933173"/>
            <a:ext cx="4015445" cy="301158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934067" y="7239761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2-Faces tape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364637" y="7239761"/>
            <a:ext cx="229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How to </a:t>
            </a:r>
            <a:r>
              <a:rPr lang="fr-CH" dirty="0" err="1"/>
              <a:t>fix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? (</a:t>
            </a:r>
            <a:r>
              <a:rPr lang="fr-CH" dirty="0" err="1"/>
              <a:t>explain</a:t>
            </a:r>
            <a:r>
              <a:rPr lang="fr-CH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60265" y="2128249"/>
            <a:ext cx="4066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Two sided duct tape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Robust to vibration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Good repeatability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Robust to dust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Cheap solution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669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Sticky material testing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9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6" name="Grabbing_Bott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49477" y="1260907"/>
            <a:ext cx="8268510" cy="46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2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736</Words>
  <Application>Microsoft Office PowerPoint</Application>
  <PresentationFormat>Widescreen</PresentationFormat>
  <Paragraphs>414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游ゴシック</vt:lpstr>
      <vt:lpstr>Arial</vt:lpstr>
      <vt:lpstr>Calibri</vt:lpstr>
      <vt:lpstr>Calibri Light</vt:lpstr>
      <vt:lpstr>Copperplate Gothic Bold</vt:lpstr>
      <vt:lpstr>Thème Office</vt:lpstr>
      <vt:lpstr>PowerPoint Presentation</vt:lpstr>
      <vt:lpstr> STI Competition</vt:lpstr>
      <vt:lpstr> Concept</vt:lpstr>
      <vt:lpstr> Outside of the robot</vt:lpstr>
      <vt:lpstr> Inside of the robot</vt:lpstr>
      <vt:lpstr> Dimensions</vt:lpstr>
      <vt:lpstr> Expected capability</vt:lpstr>
      <vt:lpstr> Sticky material</vt:lpstr>
      <vt:lpstr> Sticky material testing</vt:lpstr>
      <vt:lpstr> Sticky belt fabrication</vt:lpstr>
      <vt:lpstr> Roller</vt:lpstr>
      <vt:lpstr> Conveyoring</vt:lpstr>
      <vt:lpstr> Assembly</vt:lpstr>
      <vt:lpstr> Adjustments</vt:lpstr>
      <vt:lpstr> Adjustments</vt:lpstr>
      <vt:lpstr> Assembly</vt:lpstr>
      <vt:lpstr> Mechanical components</vt:lpstr>
      <vt:lpstr> Backup plan</vt:lpstr>
      <vt:lpstr> Electronic assembly</vt:lpstr>
      <vt:lpstr> PCB plate – altium designer</vt:lpstr>
      <vt:lpstr> Electrical design</vt:lpstr>
      <vt:lpstr> Power budget</vt:lpstr>
      <vt:lpstr> Electrical components</vt:lpstr>
      <vt:lpstr> Budget management</vt:lpstr>
      <vt:lpstr> Communication schematics</vt:lpstr>
      <vt:lpstr> Software architecture</vt:lpstr>
      <vt:lpstr> Software architecture</vt:lpstr>
      <vt:lpstr> Bottle detection</vt:lpstr>
      <vt:lpstr> Bottle detection</vt:lpstr>
      <vt:lpstr> Obstacle avoidance</vt:lpstr>
      <vt:lpstr> Localization</vt:lpstr>
      <vt:lpstr> Localization</vt:lpstr>
      <vt:lpstr> Localization – Kalman filter</vt:lpstr>
      <vt:lpstr> Time management</vt:lpstr>
      <vt:lpstr> Tasks management</vt:lpstr>
      <vt:lpstr> Tools – retrospective</vt:lpstr>
      <vt:lpstr> Lessons learned – key points</vt:lpstr>
      <vt:lpstr> Final result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Héloïse</dc:creator>
  <cp:lastModifiedBy>Oechslin Roman</cp:lastModifiedBy>
  <cp:revision>341</cp:revision>
  <dcterms:created xsi:type="dcterms:W3CDTF">2017-01-17T11:44:29Z</dcterms:created>
  <dcterms:modified xsi:type="dcterms:W3CDTF">2018-07-02T07:04:01Z</dcterms:modified>
</cp:coreProperties>
</file>